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8" r:id="rId3"/>
    <p:sldId id="265" r:id="rId4"/>
    <p:sldId id="259" r:id="rId5"/>
    <p:sldId id="256" r:id="rId6"/>
    <p:sldId id="268" r:id="rId7"/>
    <p:sldId id="279" r:id="rId8"/>
    <p:sldId id="264" r:id="rId9"/>
    <p:sldId id="261" r:id="rId10"/>
    <p:sldId id="269" r:id="rId11"/>
    <p:sldId id="270" r:id="rId12"/>
    <p:sldId id="282" r:id="rId13"/>
    <p:sldId id="276" r:id="rId14"/>
    <p:sldId id="277" r:id="rId15"/>
    <p:sldId id="278" r:id="rId16"/>
    <p:sldId id="262" r:id="rId17"/>
    <p:sldId id="28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63"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列1</c:v>
                </c:pt>
              </c:strCache>
            </c:strRef>
          </c:tx>
          <c:spPr>
            <a:solidFill>
              <a:schemeClr val="accent1"/>
            </a:solidFill>
            <a:ln>
              <a:noFill/>
            </a:ln>
            <a:effectLst/>
          </c:spPr>
          <c:invertIfNegative val="0"/>
          <c:cat>
            <c:strRef>
              <c:f>工作表1!$A$2:$A$6</c:f>
              <c:strCache>
                <c:ptCount val="5"/>
                <c:pt idx="0">
                  <c:v>RCP 2.6</c:v>
                </c:pt>
                <c:pt idx="1">
                  <c:v>RCP 4.5</c:v>
                </c:pt>
                <c:pt idx="2">
                  <c:v>RCP 6.0</c:v>
                </c:pt>
                <c:pt idx="3">
                  <c:v>RCP 8.5</c:v>
                </c:pt>
                <c:pt idx="4">
                  <c:v>parameter</c:v>
                </c:pt>
              </c:strCache>
            </c:strRef>
          </c:cat>
          <c:val>
            <c:numRef>
              <c:f>工作表1!$B$2:$B$6</c:f>
              <c:numCache>
                <c:formatCode>General</c:formatCode>
                <c:ptCount val="5"/>
                <c:pt idx="0">
                  <c:v>1.8</c:v>
                </c:pt>
                <c:pt idx="1">
                  <c:v>1.5</c:v>
                </c:pt>
                <c:pt idx="2">
                  <c:v>2</c:v>
                </c:pt>
                <c:pt idx="3">
                  <c:v>2.5</c:v>
                </c:pt>
                <c:pt idx="4">
                  <c:v>2.2999999999999998</c:v>
                </c:pt>
              </c:numCache>
            </c:numRef>
          </c:val>
          <c:extLst>
            <c:ext xmlns:c16="http://schemas.microsoft.com/office/drawing/2014/chart" uri="{C3380CC4-5D6E-409C-BE32-E72D297353CC}">
              <c16:uniqueId val="{00000000-D4D2-42B4-AA79-6E615E6EB452}"/>
            </c:ext>
          </c:extLst>
        </c:ser>
        <c:dLbls>
          <c:showLegendKey val="0"/>
          <c:showVal val="0"/>
          <c:showCatName val="0"/>
          <c:showSerName val="0"/>
          <c:showPercent val="0"/>
          <c:showBubbleSize val="0"/>
        </c:dLbls>
        <c:gapWidth val="219"/>
        <c:overlap val="-27"/>
        <c:axId val="-1268388064"/>
        <c:axId val="2139025456"/>
      </c:barChart>
      <c:catAx>
        <c:axId val="-12683880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9025456"/>
        <c:crosses val="autoZero"/>
        <c:auto val="1"/>
        <c:lblAlgn val="ctr"/>
        <c:lblOffset val="100"/>
        <c:noMultiLvlLbl val="0"/>
      </c:catAx>
      <c:valAx>
        <c:axId val="2139025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683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F1CB2-CE35-4B69-9DF0-B19B235DD831}"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AA7ED-567D-4E9C-B508-223D3EE67FE8}" type="slidenum">
              <a:rPr lang="zh-CN" altLang="en-US" smtClean="0"/>
              <a:t>‹#›</a:t>
            </a:fld>
            <a:endParaRPr lang="zh-CN" altLang="en-US"/>
          </a:p>
        </p:txBody>
      </p:sp>
    </p:spTree>
    <p:extLst>
      <p:ext uri="{BB962C8B-B14F-4D97-AF65-F5344CB8AC3E}">
        <p14:creationId xmlns:p14="http://schemas.microsoft.com/office/powerpoint/2010/main" val="292209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5%8D%97%E4%BA%AC/23952" TargetMode="External"/><Relationship Id="rId7" Type="http://schemas.openxmlformats.org/officeDocument/2006/relationships/hyperlink" Target="https://baike.baidu.com/item/%E7%9B%91%E5%88%A9"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baike.baidu.com/item/%E6%B9%96%E5%8C%97" TargetMode="External"/><Relationship Id="rId5" Type="http://schemas.openxmlformats.org/officeDocument/2006/relationships/hyperlink" Target="https://baike.baidu.com/item/%E9%95%BF%E6%B1%9F/388" TargetMode="External"/><Relationship Id="rId4" Type="http://schemas.openxmlformats.org/officeDocument/2006/relationships/hyperlink" Target="https://baike.baidu.com/item/%E9%87%8D%E5%BA%86/23586"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2016 6·23</a:t>
            </a:r>
            <a:r>
              <a:rPr lang="zh-CN" altLang="en-US" sz="1200" b="0" i="0" kern="1200" dirty="0" smtClean="0">
                <a:solidFill>
                  <a:schemeClr val="tx1"/>
                </a:solidFill>
                <a:effectLst/>
                <a:latin typeface="+mn-lt"/>
                <a:ea typeface="+mn-ea"/>
                <a:cs typeface="+mn-cs"/>
              </a:rPr>
              <a:t>盐城龙卷风袭击事件    </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21</a:t>
            </a:r>
            <a:r>
              <a:rPr lang="zh-CN" altLang="en-US" sz="1200" b="0" i="0" kern="1200" dirty="0" smtClean="0">
                <a:solidFill>
                  <a:schemeClr val="tx1"/>
                </a:solidFill>
                <a:effectLst/>
                <a:latin typeface="+mn-lt"/>
                <a:ea typeface="+mn-ea"/>
                <a:cs typeface="+mn-cs"/>
              </a:rPr>
              <a:t>时</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 </a:t>
            </a:r>
            <a:r>
              <a:rPr lang="en-US" altLang="zh-CN" sz="1200" b="0" i="0" kern="1200" dirty="0" smtClean="0">
                <a:solidFill>
                  <a:schemeClr val="tx1"/>
                </a:solidFill>
                <a:effectLst/>
                <a:latin typeface="+mn-lt"/>
                <a:ea typeface="+mn-ea"/>
                <a:cs typeface="+mn-cs"/>
              </a:rPr>
              <a:t>6·1</a:t>
            </a:r>
            <a:r>
              <a:rPr lang="zh-CN" altLang="en-US" sz="1200" b="0" i="0" kern="1200" dirty="0" smtClean="0">
                <a:solidFill>
                  <a:schemeClr val="tx1"/>
                </a:solidFill>
                <a:effectLst/>
                <a:latin typeface="+mn-lt"/>
                <a:ea typeface="+mn-ea"/>
                <a:cs typeface="+mn-cs"/>
              </a:rPr>
              <a:t>东方之星旅游客在从</a:t>
            </a:r>
            <a:r>
              <a:rPr lang="zh-CN" altLang="en-US" sz="1200" b="0" i="0" u="none" strike="noStrike" kern="1200" dirty="0" smtClean="0">
                <a:solidFill>
                  <a:schemeClr val="tx1"/>
                </a:solidFill>
                <a:effectLst/>
                <a:latin typeface="+mn-lt"/>
                <a:ea typeface="+mn-ea"/>
                <a:cs typeface="+mn-cs"/>
                <a:hlinkClick r:id="rId3"/>
              </a:rPr>
              <a:t>南京</a:t>
            </a:r>
            <a:r>
              <a:rPr lang="zh-CN" altLang="en-US" sz="1200" b="0" i="0" kern="1200" dirty="0" smtClean="0">
                <a:solidFill>
                  <a:schemeClr val="tx1"/>
                </a:solidFill>
                <a:effectLst/>
                <a:latin typeface="+mn-lt"/>
                <a:ea typeface="+mn-ea"/>
                <a:cs typeface="+mn-cs"/>
              </a:rPr>
              <a:t>驶往</a:t>
            </a:r>
            <a:r>
              <a:rPr lang="zh-CN" altLang="en-US" sz="1200" b="0" i="0" u="none" strike="noStrike" kern="1200" dirty="0" smtClean="0">
                <a:solidFill>
                  <a:schemeClr val="tx1"/>
                </a:solidFill>
                <a:effectLst/>
                <a:latin typeface="+mn-lt"/>
                <a:ea typeface="+mn-ea"/>
                <a:cs typeface="+mn-cs"/>
                <a:hlinkClick r:id="rId4"/>
              </a:rPr>
              <a:t>重庆</a:t>
            </a:r>
            <a:r>
              <a:rPr lang="zh-CN" altLang="en-US" sz="1200" b="0" i="0" kern="1200" dirty="0" smtClean="0">
                <a:solidFill>
                  <a:schemeClr val="tx1"/>
                </a:solidFill>
                <a:effectLst/>
                <a:latin typeface="+mn-lt"/>
                <a:ea typeface="+mn-ea"/>
                <a:cs typeface="+mn-cs"/>
              </a:rPr>
              <a:t>途中突遇罕见强对流天气，</a:t>
            </a:r>
            <a:r>
              <a:rPr lang="zh-CN" altLang="en-US" sz="1200" b="0" i="0" kern="1200" baseline="30000" dirty="0" smtClean="0">
                <a:solidFill>
                  <a:schemeClr val="tx1"/>
                </a:solidFill>
                <a:effectLst/>
                <a:latin typeface="+mn-lt"/>
                <a:ea typeface="+mn-ea"/>
                <a:cs typeface="+mn-cs"/>
              </a:rPr>
              <a:t> </a:t>
            </a:r>
            <a:r>
              <a:rPr lang="en-US" altLang="zh-CN" sz="1200" b="0" i="0" kern="1200" baseline="300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 在</a:t>
            </a:r>
            <a:r>
              <a:rPr lang="zh-CN" altLang="en-US" sz="1200" b="0" i="0" u="none" strike="noStrike" kern="1200" dirty="0" smtClean="0">
                <a:solidFill>
                  <a:schemeClr val="tx1"/>
                </a:solidFill>
                <a:effectLst/>
                <a:latin typeface="+mn-lt"/>
                <a:ea typeface="+mn-ea"/>
                <a:cs typeface="+mn-cs"/>
                <a:hlinkClick r:id="rId5"/>
              </a:rPr>
              <a:t>长江</a:t>
            </a:r>
            <a:r>
              <a:rPr lang="zh-CN" altLang="en-US" sz="1200" b="0" i="0" kern="1200" dirty="0" smtClean="0">
                <a:solidFill>
                  <a:schemeClr val="tx1"/>
                </a:solidFill>
                <a:effectLst/>
                <a:latin typeface="+mn-lt"/>
                <a:ea typeface="+mn-ea"/>
                <a:cs typeface="+mn-cs"/>
              </a:rPr>
              <a:t>中游</a:t>
            </a:r>
            <a:r>
              <a:rPr lang="zh-CN" altLang="en-US" sz="1200" b="0" i="0" u="none" strike="noStrike" kern="1200" dirty="0" smtClean="0">
                <a:solidFill>
                  <a:schemeClr val="tx1"/>
                </a:solidFill>
                <a:effectLst/>
                <a:latin typeface="+mn-lt"/>
                <a:ea typeface="+mn-ea"/>
                <a:cs typeface="+mn-cs"/>
                <a:hlinkClick r:id="rId6"/>
              </a:rPr>
              <a:t>湖北</a:t>
            </a:r>
            <a:r>
              <a:rPr lang="zh-CN" altLang="en-US" sz="1200" b="0" i="0" u="none" strike="noStrike" kern="1200" dirty="0" smtClean="0">
                <a:solidFill>
                  <a:schemeClr val="tx1"/>
                </a:solidFill>
                <a:effectLst/>
                <a:latin typeface="+mn-lt"/>
                <a:ea typeface="+mn-ea"/>
                <a:cs typeface="+mn-cs"/>
                <a:hlinkClick r:id="rId7"/>
              </a:rPr>
              <a:t>监利</a:t>
            </a:r>
            <a:r>
              <a:rPr lang="zh-CN" altLang="en-US" sz="1200" b="0" i="0" kern="1200" dirty="0" smtClean="0">
                <a:solidFill>
                  <a:schemeClr val="tx1"/>
                </a:solidFill>
                <a:effectLst/>
                <a:latin typeface="+mn-lt"/>
                <a:ea typeface="+mn-ea"/>
                <a:cs typeface="+mn-cs"/>
              </a:rPr>
              <a:t>水域沉没。</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BFAA7ED-567D-4E9C-B508-223D3EE67FE8}" type="slidenum">
              <a:rPr lang="zh-CN" altLang="en-US" smtClean="0"/>
              <a:t>3</a:t>
            </a:fld>
            <a:endParaRPr lang="zh-CN" altLang="en-US"/>
          </a:p>
        </p:txBody>
      </p:sp>
    </p:spTree>
    <p:extLst>
      <p:ext uri="{BB962C8B-B14F-4D97-AF65-F5344CB8AC3E}">
        <p14:creationId xmlns:p14="http://schemas.microsoft.com/office/powerpoint/2010/main" val="392146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A5055-5A92-443A-A6C9-26104F8432E8}" type="slidenum">
              <a:rPr lang="zh-CN" altLang="en-US" smtClean="0"/>
              <a:pPr/>
              <a:t>6</a:t>
            </a:fld>
            <a:endParaRPr lang="zh-CN" altLang="en-US"/>
          </a:p>
        </p:txBody>
      </p:sp>
    </p:spTree>
    <p:extLst>
      <p:ext uri="{BB962C8B-B14F-4D97-AF65-F5344CB8AC3E}">
        <p14:creationId xmlns:p14="http://schemas.microsoft.com/office/powerpoint/2010/main" val="77727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数值优化算法以模式模拟与观测数据的偏差为⽬标函数，计算⽬标函数的梯</a:t>
            </a:r>
          </a:p>
          <a:p>
            <a:r>
              <a:rPr lang="zh-CN" altLang="en-US" dirty="0" smtClean="0"/>
              <a:t>度或相应的参数模型，确定下⼀迭代步中的参数采样。在迭代过程中，获得使⽬</a:t>
            </a:r>
          </a:p>
          <a:p>
            <a:r>
              <a:rPr lang="zh-CN" altLang="en-US" dirty="0" smtClean="0"/>
              <a:t>标函数取得极⼩值或最⼩值的解，就是最优的参数。</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11</a:t>
            </a:fld>
            <a:endParaRPr lang="zh-CN" altLang="en-US"/>
          </a:p>
        </p:txBody>
      </p:sp>
    </p:spTree>
    <p:extLst>
      <p:ext uri="{BB962C8B-B14F-4D97-AF65-F5344CB8AC3E}">
        <p14:creationId xmlns:p14="http://schemas.microsoft.com/office/powerpoint/2010/main" val="16502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a:t>
            </a:r>
            <a:r>
              <a:rPr lang="en-US" altLang="zh-CN" dirty="0" smtClean="0"/>
              <a:t>MOAT</a:t>
            </a:r>
            <a:r>
              <a:rPr lang="zh-CN" altLang="en-US" dirty="0" smtClean="0"/>
              <a:t>采样  均值和标准差</a:t>
            </a:r>
            <a:endParaRPr lang="en-US" altLang="zh-CN" dirty="0" smtClean="0"/>
          </a:p>
          <a:p>
            <a:r>
              <a:rPr lang="en-US" altLang="zh-CN" dirty="0" smtClean="0"/>
              <a:t>Morris</a:t>
            </a:r>
            <a:r>
              <a:rPr lang="zh-CN" altLang="en-US" dirty="0" smtClean="0"/>
              <a:t>方法的优缺点</a:t>
            </a:r>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14</a:t>
            </a:fld>
            <a:endParaRPr lang="zh-CN" altLang="en-US"/>
          </a:p>
        </p:txBody>
      </p:sp>
    </p:spTree>
    <p:extLst>
      <p:ext uri="{BB962C8B-B14F-4D97-AF65-F5344CB8AC3E}">
        <p14:creationId xmlns:p14="http://schemas.microsoft.com/office/powerpoint/2010/main" val="379916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131659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075527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38448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874771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278843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4038923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264394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3256299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11440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308244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26CD30C-56E0-436C-BE4A-2FEDD4C2BEC7}"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367998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CD30C-56E0-436C-BE4A-2FEDD4C2BEC7}" type="datetimeFigureOut">
              <a:rPr lang="zh-CN" altLang="en-US" smtClean="0"/>
              <a:t>2018/12/26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B2184-AD7E-43C1-809D-5A9B78BB6597}" type="slidenum">
              <a:rPr lang="zh-CN" altLang="en-US" smtClean="0"/>
              <a:t>‹#›</a:t>
            </a:fld>
            <a:endParaRPr lang="zh-CN" altLang="en-US"/>
          </a:p>
        </p:txBody>
      </p:sp>
    </p:spTree>
    <p:extLst>
      <p:ext uri="{BB962C8B-B14F-4D97-AF65-F5344CB8AC3E}">
        <p14:creationId xmlns:p14="http://schemas.microsoft.com/office/powerpoint/2010/main" val="1926889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7.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chart" Target="../charts/chart1.xml"/><Relationship Id="rId3" Type="http://schemas.openxmlformats.org/officeDocument/2006/relationships/image" Target="../media/image27.png"/><Relationship Id="rId7" Type="http://schemas.openxmlformats.org/officeDocument/2006/relationships/image" Target="../media/image30.gif"/><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gif"/><Relationship Id="rId11" Type="http://schemas.openxmlformats.org/officeDocument/2006/relationships/image" Target="../media/image3.png"/><Relationship Id="rId5" Type="http://schemas.openxmlformats.org/officeDocument/2006/relationships/image" Target="../media/image1.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a:spLocks/>
          </p:cNvSpPr>
          <p:nvPr/>
        </p:nvSpPr>
        <p:spPr bwMode="auto">
          <a:xfrm>
            <a:off x="589191" y="620688"/>
            <a:ext cx="10729192" cy="807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zh-CN" altLang="en-US" sz="40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数值</a:t>
            </a:r>
            <a:r>
              <a:rPr lang="zh-CN" altLang="en-US" sz="40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气候</a:t>
            </a:r>
            <a:r>
              <a:rPr lang="zh-CN" altLang="en-US" sz="40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模拟与不确定性分析</a:t>
            </a:r>
            <a:endParaRPr lang="zh-CN" altLang="en-US" sz="40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7" name="Picture 5" descr="D:\hpc\TsingHpc\UQ\workflow\csm概念图\atm\QQ截图20130306210812.png"/>
          <p:cNvPicPr>
            <a:picLocks noChangeAspect="1" noChangeArrowheads="1"/>
          </p:cNvPicPr>
          <p:nvPr/>
        </p:nvPicPr>
        <p:blipFill>
          <a:blip r:embed="rId4"/>
          <a:srcRect/>
          <a:stretch>
            <a:fillRect/>
          </a:stretch>
        </p:blipFill>
        <p:spPr bwMode="auto">
          <a:xfrm>
            <a:off x="1796188" y="2372081"/>
            <a:ext cx="1007482" cy="893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D:\hpc\TsingHpc\UQ\workflow\csm概念图\lnd\set2_ANN_SNOWDP_CMC.gif"/>
          <p:cNvPicPr>
            <a:picLocks noChangeAspect="1" noChangeArrowheads="1"/>
          </p:cNvPicPr>
          <p:nvPr/>
        </p:nvPicPr>
        <p:blipFill>
          <a:blip r:embed="rId5"/>
          <a:srcRect/>
          <a:stretch>
            <a:fillRect/>
          </a:stretch>
        </p:blipFill>
        <p:spPr bwMode="auto">
          <a:xfrm>
            <a:off x="4207146" y="2372081"/>
            <a:ext cx="1020894" cy="879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12" descr="D:\hpc\TsingHpc\UQ\workflow\csm概念图\ocn\set5_ANN_SST_HADISST_obsc.png"/>
          <p:cNvPicPr>
            <a:picLocks noChangeAspect="1" noChangeArrowheads="1"/>
          </p:cNvPicPr>
          <p:nvPr/>
        </p:nvPicPr>
        <p:blipFill>
          <a:blip r:embed="rId6"/>
          <a:srcRect/>
          <a:stretch>
            <a:fillRect/>
          </a:stretch>
        </p:blipFill>
        <p:spPr bwMode="auto">
          <a:xfrm>
            <a:off x="2998706" y="2372081"/>
            <a:ext cx="1002085" cy="887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p:cNvPicPr>
            <a:picLocks noChangeAspect="1"/>
          </p:cNvPicPr>
          <p:nvPr/>
        </p:nvPicPr>
        <p:blipFill>
          <a:blip r:embed="rId7"/>
          <a:stretch>
            <a:fillRect/>
          </a:stretch>
        </p:blipFill>
        <p:spPr>
          <a:xfrm>
            <a:off x="1796188" y="4528563"/>
            <a:ext cx="1008963" cy="922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p:cNvPicPr>
            <a:picLocks noChangeAspect="1"/>
          </p:cNvPicPr>
          <p:nvPr/>
        </p:nvPicPr>
        <p:blipFill>
          <a:blip r:embed="rId8"/>
          <a:stretch>
            <a:fillRect/>
          </a:stretch>
        </p:blipFill>
        <p:spPr>
          <a:xfrm>
            <a:off x="1796188" y="3452201"/>
            <a:ext cx="1007482" cy="902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图片 11"/>
          <p:cNvPicPr>
            <a:picLocks noChangeAspect="1"/>
          </p:cNvPicPr>
          <p:nvPr/>
        </p:nvPicPr>
        <p:blipFill>
          <a:blip r:embed="rId9"/>
          <a:stretch>
            <a:fillRect/>
          </a:stretch>
        </p:blipFill>
        <p:spPr>
          <a:xfrm>
            <a:off x="2998706" y="4528563"/>
            <a:ext cx="997352" cy="922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图片 12"/>
          <p:cNvPicPr>
            <a:picLocks noChangeAspect="1"/>
          </p:cNvPicPr>
          <p:nvPr/>
        </p:nvPicPr>
        <p:blipFill>
          <a:blip r:embed="rId10"/>
          <a:stretch>
            <a:fillRect/>
          </a:stretch>
        </p:blipFill>
        <p:spPr>
          <a:xfrm>
            <a:off x="2998706" y="3455372"/>
            <a:ext cx="1002086" cy="899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图片 13"/>
          <p:cNvPicPr>
            <a:picLocks noChangeAspect="1"/>
          </p:cNvPicPr>
          <p:nvPr/>
        </p:nvPicPr>
        <p:blipFill>
          <a:blip r:embed="rId11"/>
          <a:stretch>
            <a:fillRect/>
          </a:stretch>
        </p:blipFill>
        <p:spPr>
          <a:xfrm>
            <a:off x="4213335" y="3452201"/>
            <a:ext cx="1014705" cy="902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12"/>
          <a:stretch>
            <a:fillRect/>
          </a:stretch>
        </p:blipFill>
        <p:spPr>
          <a:xfrm>
            <a:off x="4207146" y="4525197"/>
            <a:ext cx="1020894" cy="932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Katrina-ne120-hem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5922274" y="1862028"/>
            <a:ext cx="4005371" cy="4005371"/>
          </a:xfrm>
          <a:prstGeom prst="rect">
            <a:avLst/>
          </a:prstGeom>
        </p:spPr>
      </p:pic>
    </p:spTree>
    <p:extLst>
      <p:ext uri="{BB962C8B-B14F-4D97-AF65-F5344CB8AC3E}">
        <p14:creationId xmlns:p14="http://schemas.microsoft.com/office/powerpoint/2010/main" val="14641218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2485" y="1615651"/>
            <a:ext cx="2553728" cy="1000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地球系统模式</a:t>
            </a:r>
            <a:endParaRPr lang="zh-CN" altLang="en-US" dirty="0"/>
          </a:p>
        </p:txBody>
      </p:sp>
      <p:sp>
        <p:nvSpPr>
          <p:cNvPr id="3" name="矩形 2"/>
          <p:cNvSpPr/>
          <p:nvPr/>
        </p:nvSpPr>
        <p:spPr>
          <a:xfrm>
            <a:off x="6474693" y="1611181"/>
            <a:ext cx="2327189" cy="988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天气系统模式</a:t>
            </a:r>
            <a:endParaRPr lang="zh-CN" altLang="en-US" dirty="0"/>
          </a:p>
        </p:txBody>
      </p:sp>
      <p:sp>
        <p:nvSpPr>
          <p:cNvPr id="4" name="矩形 3"/>
          <p:cNvSpPr/>
          <p:nvPr/>
        </p:nvSpPr>
        <p:spPr>
          <a:xfrm>
            <a:off x="3175200" y="1613920"/>
            <a:ext cx="3060357" cy="1000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全球全球土壤碳模型</a:t>
            </a:r>
          </a:p>
        </p:txBody>
      </p:sp>
      <p:sp>
        <p:nvSpPr>
          <p:cNvPr id="5" name="矩形 4"/>
          <p:cNvSpPr/>
          <p:nvPr/>
        </p:nvSpPr>
        <p:spPr>
          <a:xfrm>
            <a:off x="304800" y="1243914"/>
            <a:ext cx="11640065" cy="1721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77087" y="3760576"/>
            <a:ext cx="4088028" cy="24260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7" name="矩形 6"/>
          <p:cNvSpPr/>
          <p:nvPr/>
        </p:nvSpPr>
        <p:spPr>
          <a:xfrm>
            <a:off x="9112540" y="1619079"/>
            <a:ext cx="2611395" cy="1000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其他的数值模式等</a:t>
            </a:r>
            <a:endParaRPr lang="zh-CN" altLang="en-US" dirty="0"/>
          </a:p>
        </p:txBody>
      </p:sp>
      <p:sp>
        <p:nvSpPr>
          <p:cNvPr id="9" name="矩形 8"/>
          <p:cNvSpPr/>
          <p:nvPr/>
        </p:nvSpPr>
        <p:spPr>
          <a:xfrm>
            <a:off x="2751444" y="4514508"/>
            <a:ext cx="2539314" cy="46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评价模式性能的指标</a:t>
            </a:r>
            <a:endParaRPr lang="zh-CN" altLang="en-US" b="1" dirty="0">
              <a:solidFill>
                <a:srgbClr val="FF0000"/>
              </a:solidFill>
            </a:endParaRPr>
          </a:p>
        </p:txBody>
      </p:sp>
      <p:sp>
        <p:nvSpPr>
          <p:cNvPr id="10" name="文本框 9"/>
          <p:cNvSpPr txBox="1"/>
          <p:nvPr/>
        </p:nvSpPr>
        <p:spPr>
          <a:xfrm>
            <a:off x="2706398" y="3873152"/>
            <a:ext cx="3772928" cy="369332"/>
          </a:xfrm>
          <a:prstGeom prst="rect">
            <a:avLst/>
          </a:prstGeom>
          <a:noFill/>
        </p:spPr>
        <p:txBody>
          <a:bodyPr wrap="square" rtlCol="0">
            <a:spAutoFit/>
          </a:bodyPr>
          <a:lstStyle/>
          <a:p>
            <a:r>
              <a:rPr lang="zh-CN" altLang="en-US" dirty="0">
                <a:solidFill>
                  <a:schemeClr val="bg2">
                    <a:lumMod val="50000"/>
                  </a:schemeClr>
                </a:solidFill>
              </a:rPr>
              <a:t>不确定性分析和参数</a:t>
            </a:r>
            <a:r>
              <a:rPr lang="zh-CN" altLang="en-US" dirty="0" smtClean="0">
                <a:solidFill>
                  <a:schemeClr val="bg2">
                    <a:lumMod val="50000"/>
                  </a:schemeClr>
                </a:solidFill>
              </a:rPr>
              <a:t>优化</a:t>
            </a:r>
            <a:endParaRPr lang="zh-CN" altLang="en-US" dirty="0">
              <a:solidFill>
                <a:schemeClr val="bg2">
                  <a:lumMod val="50000"/>
                </a:schemeClr>
              </a:solidFill>
            </a:endParaRPr>
          </a:p>
        </p:txBody>
      </p:sp>
      <p:sp>
        <p:nvSpPr>
          <p:cNvPr id="11" name="矩形 10"/>
          <p:cNvSpPr/>
          <p:nvPr/>
        </p:nvSpPr>
        <p:spPr>
          <a:xfrm>
            <a:off x="2763541" y="5256088"/>
            <a:ext cx="2539314" cy="46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分析和优化的方法</a:t>
            </a:r>
            <a:endParaRPr lang="zh-CN" altLang="en-US" dirty="0"/>
          </a:p>
        </p:txBody>
      </p:sp>
      <p:sp>
        <p:nvSpPr>
          <p:cNvPr id="12" name="矩形 11"/>
          <p:cNvSpPr/>
          <p:nvPr/>
        </p:nvSpPr>
        <p:spPr>
          <a:xfrm>
            <a:off x="6829172" y="3760575"/>
            <a:ext cx="4088028" cy="24260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13" name="下箭头 12"/>
          <p:cNvSpPr/>
          <p:nvPr/>
        </p:nvSpPr>
        <p:spPr>
          <a:xfrm>
            <a:off x="3029980" y="2919626"/>
            <a:ext cx="746557" cy="93293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876157" y="4545232"/>
            <a:ext cx="1172856" cy="7949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上箭头 14"/>
          <p:cNvSpPr/>
          <p:nvPr/>
        </p:nvSpPr>
        <p:spPr>
          <a:xfrm>
            <a:off x="8018510" y="2836562"/>
            <a:ext cx="689919" cy="1016001"/>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776537" y="3052804"/>
            <a:ext cx="2640227" cy="369332"/>
          </a:xfrm>
          <a:prstGeom prst="rect">
            <a:avLst/>
          </a:prstGeom>
          <a:noFill/>
        </p:spPr>
        <p:txBody>
          <a:bodyPr wrap="square" rtlCol="0">
            <a:spAutoFit/>
          </a:bodyPr>
          <a:lstStyle/>
          <a:p>
            <a:r>
              <a:rPr lang="zh-CN" altLang="en-US" b="1" dirty="0" smtClean="0">
                <a:solidFill>
                  <a:srgbClr val="FF0000"/>
                </a:solidFill>
              </a:rPr>
              <a:t>待调的不确定性参数</a:t>
            </a:r>
            <a:endParaRPr lang="zh-CN" altLang="en-US" b="1" dirty="0">
              <a:solidFill>
                <a:srgbClr val="FF0000"/>
              </a:solidFill>
            </a:endParaRPr>
          </a:p>
        </p:txBody>
      </p:sp>
      <p:sp>
        <p:nvSpPr>
          <p:cNvPr id="17" name="文本框 16"/>
          <p:cNvSpPr txBox="1"/>
          <p:nvPr/>
        </p:nvSpPr>
        <p:spPr>
          <a:xfrm>
            <a:off x="8546762" y="3206233"/>
            <a:ext cx="3562860" cy="369332"/>
          </a:xfrm>
          <a:prstGeom prst="rect">
            <a:avLst/>
          </a:prstGeom>
          <a:noFill/>
        </p:spPr>
        <p:txBody>
          <a:bodyPr wrap="square" rtlCol="0">
            <a:spAutoFit/>
          </a:bodyPr>
          <a:lstStyle/>
          <a:p>
            <a:r>
              <a:rPr lang="zh-CN" altLang="en-US" dirty="0" smtClean="0"/>
              <a:t>将最优模式配置应用到模式中</a:t>
            </a:r>
            <a:endParaRPr lang="zh-CN" altLang="en-US" dirty="0"/>
          </a:p>
        </p:txBody>
      </p:sp>
      <p:sp>
        <p:nvSpPr>
          <p:cNvPr id="18" name="文本框 17"/>
          <p:cNvSpPr txBox="1"/>
          <p:nvPr/>
        </p:nvSpPr>
        <p:spPr>
          <a:xfrm>
            <a:off x="2169689" y="366865"/>
            <a:ext cx="7910286" cy="1077218"/>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不确定量化分析方法的应用和概述</a:t>
            </a:r>
            <a:endParaRPr lang="en-US" altLang="zh-CN" sz="3200" b="1" dirty="0">
              <a:latin typeface="Calibri" panose="020F0502020204030204" pitchFamily="34" charset="0"/>
              <a:cs typeface="Calibri" panose="020F0502020204030204" pitchFamily="34" charset="0"/>
            </a:endParaRPr>
          </a:p>
          <a:p>
            <a:pPr algn="ctr"/>
            <a:endParaRPr lang="zh-CN" altLang="en-US" sz="32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27451" y="4426120"/>
            <a:ext cx="1680519" cy="646331"/>
          </a:xfrm>
          <a:prstGeom prst="rect">
            <a:avLst/>
          </a:prstGeom>
          <a:noFill/>
        </p:spPr>
        <p:txBody>
          <a:bodyPr wrap="square" rtlCol="0">
            <a:spAutoFit/>
          </a:bodyPr>
          <a:lstStyle/>
          <a:p>
            <a:r>
              <a:rPr lang="zh-CN" altLang="en-US" b="1" i="1" dirty="0" smtClean="0">
                <a:solidFill>
                  <a:srgbClr val="7030A0"/>
                </a:solidFill>
                <a:effectLst>
                  <a:outerShdw blurRad="38100" dist="38100" dir="2700000" algn="tl">
                    <a:srgbClr val="000000">
                      <a:alpha val="43137"/>
                    </a:srgbClr>
                  </a:outerShdw>
                </a:effectLst>
              </a:rPr>
              <a:t>是否灵活、高效、自动化</a:t>
            </a:r>
            <a:endParaRPr lang="en-US" altLang="zh-CN" b="1" i="1" dirty="0" smtClean="0">
              <a:solidFill>
                <a:srgbClr val="7030A0"/>
              </a:solidFill>
              <a:effectLst>
                <a:outerShdw blurRad="38100" dist="38100" dir="2700000" algn="tl">
                  <a:srgbClr val="000000">
                    <a:alpha val="43137"/>
                  </a:srgbClr>
                </a:outerShdw>
              </a:effectLst>
            </a:endParaRPr>
          </a:p>
        </p:txBody>
      </p:sp>
      <p:sp>
        <p:nvSpPr>
          <p:cNvPr id="21" name="矩形 20"/>
          <p:cNvSpPr/>
          <p:nvPr/>
        </p:nvSpPr>
        <p:spPr>
          <a:xfrm>
            <a:off x="7842883" y="4504040"/>
            <a:ext cx="2539314" cy="46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不确定参数的配置</a:t>
            </a:r>
          </a:p>
        </p:txBody>
      </p:sp>
      <p:sp>
        <p:nvSpPr>
          <p:cNvPr id="22" name="文本框 21"/>
          <p:cNvSpPr txBox="1"/>
          <p:nvPr/>
        </p:nvSpPr>
        <p:spPr>
          <a:xfrm>
            <a:off x="7049013" y="3963090"/>
            <a:ext cx="3772928" cy="369332"/>
          </a:xfrm>
          <a:prstGeom prst="rect">
            <a:avLst/>
          </a:prstGeom>
          <a:noFill/>
        </p:spPr>
        <p:txBody>
          <a:bodyPr wrap="square" rtlCol="0">
            <a:spAutoFit/>
          </a:bodyPr>
          <a:lstStyle/>
          <a:p>
            <a:pPr algn="ctr"/>
            <a:r>
              <a:rPr lang="zh-CN" altLang="en-US" dirty="0">
                <a:solidFill>
                  <a:schemeClr val="bg2">
                    <a:lumMod val="50000"/>
                  </a:schemeClr>
                </a:solidFill>
              </a:rPr>
              <a:t>更好的模式配置</a:t>
            </a:r>
            <a:endParaRPr lang="en-US" altLang="zh-CN" dirty="0">
              <a:solidFill>
                <a:schemeClr val="bg2">
                  <a:lumMod val="50000"/>
                </a:schemeClr>
              </a:solidFill>
            </a:endParaRPr>
          </a:p>
        </p:txBody>
      </p:sp>
      <p:sp>
        <p:nvSpPr>
          <p:cNvPr id="23" name="矩形 22"/>
          <p:cNvSpPr/>
          <p:nvPr/>
        </p:nvSpPr>
        <p:spPr>
          <a:xfrm>
            <a:off x="7877432" y="5340186"/>
            <a:ext cx="2539314" cy="46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模型的深入理解</a:t>
            </a:r>
            <a:endParaRPr lang="zh-CN" altLang="en-US" dirty="0"/>
          </a:p>
        </p:txBody>
      </p:sp>
    </p:spTree>
    <p:extLst>
      <p:ext uri="{BB962C8B-B14F-4D97-AF65-F5344CB8AC3E}">
        <p14:creationId xmlns:p14="http://schemas.microsoft.com/office/powerpoint/2010/main" val="14857972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590676" y="1042986"/>
            <a:ext cx="9315450" cy="4772025"/>
          </a:xfrm>
          <a:prstGeom prst="rect">
            <a:avLst/>
          </a:prstGeom>
        </p:spPr>
      </p:pic>
      <p:sp>
        <p:nvSpPr>
          <p:cNvPr id="3" name="文本框 2"/>
          <p:cNvSpPr txBox="1"/>
          <p:nvPr/>
        </p:nvSpPr>
        <p:spPr>
          <a:xfrm>
            <a:off x="2111828" y="631372"/>
            <a:ext cx="7910286" cy="1077218"/>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不确定量化分析⽅法分类</a:t>
            </a:r>
            <a:endParaRPr lang="en-US" altLang="zh-CN" sz="3200" b="1" dirty="0">
              <a:latin typeface="Calibri" panose="020F0502020204030204" pitchFamily="34" charset="0"/>
              <a:cs typeface="Calibri" panose="020F0502020204030204" pitchFamily="34" charset="0"/>
            </a:endParaRPr>
          </a:p>
          <a:p>
            <a:pPr algn="ct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4004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621041150"/>
              </p:ext>
            </p:extLst>
          </p:nvPr>
        </p:nvGraphicFramePr>
        <p:xfrm>
          <a:off x="1544560" y="1329267"/>
          <a:ext cx="9428240" cy="4876800"/>
        </p:xfrm>
        <a:graphic>
          <a:graphicData uri="http://schemas.openxmlformats.org/drawingml/2006/table">
            <a:tbl>
              <a:tblPr firstRow="1" bandRow="1">
                <a:tableStyleId>{5C22544A-7EE6-4342-B048-85BDC9FD1C3A}</a:tableStyleId>
              </a:tblPr>
              <a:tblGrid>
                <a:gridCol w="2701656">
                  <a:extLst>
                    <a:ext uri="{9D8B030D-6E8A-4147-A177-3AD203B41FA5}">
                      <a16:colId xmlns:a16="http://schemas.microsoft.com/office/drawing/2014/main" val="1962867433"/>
                    </a:ext>
                  </a:extLst>
                </a:gridCol>
                <a:gridCol w="1814542">
                  <a:extLst>
                    <a:ext uri="{9D8B030D-6E8A-4147-A177-3AD203B41FA5}">
                      <a16:colId xmlns:a16="http://schemas.microsoft.com/office/drawing/2014/main" val="3903879047"/>
                    </a:ext>
                  </a:extLst>
                </a:gridCol>
                <a:gridCol w="1260916">
                  <a:extLst>
                    <a:ext uri="{9D8B030D-6E8A-4147-A177-3AD203B41FA5}">
                      <a16:colId xmlns:a16="http://schemas.microsoft.com/office/drawing/2014/main" val="3410578600"/>
                    </a:ext>
                  </a:extLst>
                </a:gridCol>
                <a:gridCol w="1260916">
                  <a:extLst>
                    <a:ext uri="{9D8B030D-6E8A-4147-A177-3AD203B41FA5}">
                      <a16:colId xmlns:a16="http://schemas.microsoft.com/office/drawing/2014/main" val="857361766"/>
                    </a:ext>
                  </a:extLst>
                </a:gridCol>
                <a:gridCol w="2390210">
                  <a:extLst>
                    <a:ext uri="{9D8B030D-6E8A-4147-A177-3AD203B41FA5}">
                      <a16:colId xmlns:a16="http://schemas.microsoft.com/office/drawing/2014/main" val="4024982096"/>
                    </a:ext>
                  </a:extLst>
                </a:gridCol>
              </a:tblGrid>
              <a:tr h="411163">
                <a:tc>
                  <a:txBody>
                    <a:bodyPr/>
                    <a:lstStyle/>
                    <a:p>
                      <a:pPr algn="ctr"/>
                      <a:r>
                        <a:rPr lang="zh-CN" altLang="en-US" sz="2400" dirty="0" smtClean="0"/>
                        <a:t>敏感性分析方法</a:t>
                      </a:r>
                      <a:endParaRPr lang="zh-CN" altLang="en-US" sz="2400" dirty="0"/>
                    </a:p>
                  </a:txBody>
                  <a:tcPr/>
                </a:tc>
                <a:tc gridSpan="3">
                  <a:txBody>
                    <a:bodyPr/>
                    <a:lstStyle/>
                    <a:p>
                      <a:pPr algn="ctr"/>
                      <a:r>
                        <a:rPr lang="zh-CN" altLang="en-US" sz="2400" dirty="0" smtClean="0"/>
                        <a:t>优化算法</a:t>
                      </a:r>
                      <a:endParaRPr lang="zh-CN" altLang="en-US" sz="2400" dirty="0"/>
                    </a:p>
                  </a:txBody>
                  <a:tcPr/>
                </a:tc>
                <a:tc hMerge="1">
                  <a:txBody>
                    <a:bodyPr/>
                    <a:lstStyle/>
                    <a:p>
                      <a:endParaRPr lang="zh-CN" altLang="en-US"/>
                    </a:p>
                  </a:txBody>
                  <a:tcPr/>
                </a:tc>
                <a:tc hMerge="1">
                  <a:txBody>
                    <a:bodyPr/>
                    <a:lstStyle/>
                    <a:p>
                      <a:endParaRPr lang="zh-CN" altLang="en-US"/>
                    </a:p>
                  </a:txBody>
                  <a:tcPr/>
                </a:tc>
                <a:tc>
                  <a:txBody>
                    <a:bodyPr/>
                    <a:lstStyle/>
                    <a:p>
                      <a:pPr algn="ctr"/>
                      <a:r>
                        <a:rPr lang="zh-CN" altLang="en-US" sz="2400" dirty="0" smtClean="0"/>
                        <a:t>代理回归模式</a:t>
                      </a:r>
                      <a:endParaRPr lang="zh-CN" altLang="en-US" sz="2400" dirty="0"/>
                    </a:p>
                  </a:txBody>
                  <a:tcPr/>
                </a:tc>
                <a:extLst>
                  <a:ext uri="{0D108BD9-81ED-4DB2-BD59-A6C34878D82A}">
                    <a16:rowId xmlns:a16="http://schemas.microsoft.com/office/drawing/2014/main" val="1404581470"/>
                  </a:ext>
                </a:extLst>
              </a:tr>
              <a:tr h="1452774">
                <a:tc rowSpan="2">
                  <a:txBody>
                    <a:bodyPr/>
                    <a:lstStyle/>
                    <a:p>
                      <a:pPr algn="ctr"/>
                      <a:endParaRPr lang="en-US" altLang="zh-CN" dirty="0" smtClean="0"/>
                    </a:p>
                    <a:p>
                      <a:pPr marL="0" algn="ctr" defTabSz="914400" rtl="0" eaLnBrk="1" latinLnBrk="0" hangingPunct="1"/>
                      <a:r>
                        <a:rPr lang="en-US" altLang="zh-CN" sz="2000" b="1" kern="1200" dirty="0" smtClean="0">
                          <a:solidFill>
                            <a:schemeClr val="dk1"/>
                          </a:solidFill>
                          <a:latin typeface="+mn-lt"/>
                          <a:ea typeface="+mn-ea"/>
                          <a:cs typeface="+mn-cs"/>
                        </a:rPr>
                        <a:t> Morris</a:t>
                      </a: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en-US" altLang="zh-CN" sz="2000" b="1" kern="1200" dirty="0" err="1" smtClean="0">
                          <a:solidFill>
                            <a:schemeClr val="dk1"/>
                          </a:solidFill>
                          <a:latin typeface="+mn-lt"/>
                          <a:ea typeface="+mn-ea"/>
                          <a:cs typeface="+mn-cs"/>
                        </a:rPr>
                        <a:t>Sobol</a:t>
                      </a:r>
                      <a:endParaRPr lang="en-US" altLang="zh-CN" sz="2000" b="1" kern="1200" dirty="0" smtClean="0">
                        <a:solidFill>
                          <a:schemeClr val="dk1"/>
                        </a:solidFill>
                        <a:latin typeface="+mn-lt"/>
                        <a:ea typeface="+mn-ea"/>
                        <a:cs typeface="+mn-cs"/>
                      </a:endParaRP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en-US" altLang="zh-CN" sz="2000" b="1" kern="1200" dirty="0" smtClean="0">
                          <a:solidFill>
                            <a:schemeClr val="accent2"/>
                          </a:solidFill>
                          <a:latin typeface="+mn-lt"/>
                          <a:ea typeface="+mn-ea"/>
                          <a:cs typeface="+mn-cs"/>
                        </a:rPr>
                        <a:t>DSAM</a:t>
                      </a:r>
                      <a:endParaRPr lang="zh-CN" altLang="en-US" sz="2000" b="1" kern="1200" dirty="0">
                        <a:solidFill>
                          <a:schemeClr val="accent2"/>
                        </a:solidFill>
                        <a:latin typeface="+mn-lt"/>
                        <a:ea typeface="+mn-ea"/>
                        <a:cs typeface="+mn-cs"/>
                      </a:endParaRPr>
                    </a:p>
                  </a:txBody>
                  <a:tcPr/>
                </a:tc>
                <a:tc>
                  <a:txBody>
                    <a:bodyPr/>
                    <a:lstStyle/>
                    <a:p>
                      <a:pPr algn="ctr"/>
                      <a:endParaRPr lang="en-US" altLang="zh-CN" dirty="0" smtClean="0">
                        <a:solidFill>
                          <a:srgbClr val="FF0000"/>
                        </a:solidFill>
                      </a:endParaRPr>
                    </a:p>
                    <a:p>
                      <a:pPr algn="ctr"/>
                      <a:endParaRPr lang="en-US" altLang="zh-CN" dirty="0" smtClean="0">
                        <a:solidFill>
                          <a:srgbClr val="FF0000"/>
                        </a:solidFill>
                      </a:endParaRPr>
                    </a:p>
                    <a:p>
                      <a:pPr algn="ctr"/>
                      <a:r>
                        <a:rPr lang="zh-CN" altLang="en-US" b="1" dirty="0" smtClean="0">
                          <a:solidFill>
                            <a:schemeClr val="tx1"/>
                          </a:solidFill>
                        </a:rPr>
                        <a:t>局部优化算法</a:t>
                      </a:r>
                      <a:endParaRPr lang="en-US" altLang="zh-CN" b="1" dirty="0" smtClean="0">
                        <a:solidFill>
                          <a:schemeClr val="tx1"/>
                        </a:solidFill>
                      </a:endParaRPr>
                    </a:p>
                  </a:txBody>
                  <a:tcPr/>
                </a:tc>
                <a:tc gridSpan="2">
                  <a:txBody>
                    <a:bodyPr/>
                    <a:lstStyle/>
                    <a:p>
                      <a:pPr marL="0" algn="ctr" defTabSz="914400" rtl="0" eaLnBrk="1" latinLnBrk="0" hangingPunct="1"/>
                      <a:r>
                        <a:rPr lang="en-US" altLang="zh-CN" sz="2000" b="1" kern="1200" dirty="0" smtClean="0">
                          <a:solidFill>
                            <a:schemeClr val="dk1"/>
                          </a:solidFill>
                          <a:latin typeface="+mn-lt"/>
                          <a:ea typeface="+mn-ea"/>
                          <a:cs typeface="+mn-cs"/>
                        </a:rPr>
                        <a:t>Powell</a:t>
                      </a: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zh-CN" altLang="en-US" sz="2000" b="1" kern="1200" dirty="0" smtClean="0">
                          <a:solidFill>
                            <a:schemeClr val="dk1"/>
                          </a:solidFill>
                          <a:latin typeface="+mn-lt"/>
                          <a:ea typeface="+mn-ea"/>
                          <a:cs typeface="+mn-cs"/>
                        </a:rPr>
                        <a:t>单纯形下山</a:t>
                      </a:r>
                      <a:endParaRPr lang="en-US" altLang="zh-CN" sz="2000" b="1" kern="1200" dirty="0" smtClean="0">
                        <a:solidFill>
                          <a:schemeClr val="dk1"/>
                        </a:solidFill>
                        <a:latin typeface="+mn-lt"/>
                        <a:ea typeface="+mn-ea"/>
                        <a:cs typeface="+mn-cs"/>
                      </a:endParaRP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zh-CN" altLang="en-US" sz="2000" b="1" kern="1200" dirty="0" smtClean="0">
                          <a:solidFill>
                            <a:schemeClr val="accent2"/>
                          </a:solidFill>
                          <a:latin typeface="+mn-lt"/>
                          <a:ea typeface="+mn-ea"/>
                          <a:cs typeface="+mn-cs"/>
                        </a:rPr>
                        <a:t>改进的单纯形下山</a:t>
                      </a:r>
                      <a:endParaRPr lang="en-US" altLang="zh-CN" sz="2000" b="1" kern="1200" dirty="0" smtClean="0">
                        <a:solidFill>
                          <a:schemeClr val="accent2"/>
                        </a:solidFill>
                        <a:latin typeface="+mn-lt"/>
                        <a:ea typeface="+mn-ea"/>
                        <a:cs typeface="+mn-cs"/>
                      </a:endParaRPr>
                    </a:p>
                  </a:txBody>
                  <a:tcPr/>
                </a:tc>
                <a:tc hMerge="1">
                  <a:txBody>
                    <a:bodyPr/>
                    <a:lstStyle/>
                    <a:p>
                      <a:endParaRPr lang="zh-CN" altLang="en-US"/>
                    </a:p>
                  </a:txBody>
                  <a:tcPr/>
                </a:tc>
                <a:tc rowSpan="2">
                  <a:txBody>
                    <a:bodyPr/>
                    <a:lstStyle/>
                    <a:p>
                      <a:pPr marL="0" algn="ctr" defTabSz="914400" rtl="0" eaLnBrk="1" latinLnBrk="0" hangingPunct="1"/>
                      <a:r>
                        <a:rPr lang="zh-CN" altLang="en-US" sz="2000" b="1" kern="1200" dirty="0" smtClean="0">
                          <a:solidFill>
                            <a:schemeClr val="dk1"/>
                          </a:solidFill>
                          <a:latin typeface="+mn-lt"/>
                          <a:ea typeface="+mn-ea"/>
                          <a:cs typeface="+mn-cs"/>
                        </a:rPr>
                        <a:t>多项式</a:t>
                      </a:r>
                      <a:endParaRPr lang="en-US" altLang="zh-CN" sz="2000" b="1" kern="1200" dirty="0" smtClean="0">
                        <a:solidFill>
                          <a:schemeClr val="dk1"/>
                        </a:solidFill>
                        <a:latin typeface="+mn-lt"/>
                        <a:ea typeface="+mn-ea"/>
                        <a:cs typeface="+mn-cs"/>
                      </a:endParaRPr>
                    </a:p>
                    <a:p>
                      <a:pPr algn="ctr"/>
                      <a:endParaRPr lang="en-US" altLang="zh-CN" dirty="0" smtClean="0"/>
                    </a:p>
                    <a:p>
                      <a:pPr marL="0" algn="ctr" defTabSz="914400" rtl="0" eaLnBrk="1" latinLnBrk="0" hangingPunct="1"/>
                      <a:r>
                        <a:rPr lang="en-US" altLang="zh-CN" sz="2000" b="1" kern="1200" dirty="0" smtClean="0">
                          <a:solidFill>
                            <a:schemeClr val="dk1"/>
                          </a:solidFill>
                          <a:latin typeface="+mn-lt"/>
                          <a:ea typeface="+mn-ea"/>
                          <a:cs typeface="+mn-cs"/>
                        </a:rPr>
                        <a:t>Kriging</a:t>
                      </a: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en-US" altLang="zh-CN" sz="2000" b="1" kern="1200" dirty="0" smtClean="0">
                          <a:solidFill>
                            <a:schemeClr val="dk1"/>
                          </a:solidFill>
                          <a:latin typeface="+mn-lt"/>
                          <a:ea typeface="+mn-ea"/>
                          <a:cs typeface="+mn-cs"/>
                        </a:rPr>
                        <a:t>MARS</a:t>
                      </a: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en-US" altLang="zh-CN" sz="2000" b="1" kern="1200" dirty="0" smtClean="0">
                          <a:solidFill>
                            <a:schemeClr val="dk1"/>
                          </a:solidFill>
                          <a:latin typeface="+mn-lt"/>
                          <a:ea typeface="+mn-ea"/>
                          <a:cs typeface="+mn-cs"/>
                        </a:rPr>
                        <a:t>RBF</a:t>
                      </a: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zh-CN" altLang="en-US" sz="2000" b="1" kern="1200" dirty="0" smtClean="0">
                          <a:solidFill>
                            <a:schemeClr val="accent2"/>
                          </a:solidFill>
                          <a:latin typeface="+mn-lt"/>
                          <a:ea typeface="+mn-ea"/>
                          <a:cs typeface="+mn-cs"/>
                        </a:rPr>
                        <a:t>混合深度代理模式</a:t>
                      </a:r>
                      <a:endParaRPr lang="zh-CN" altLang="en-US" sz="2000" b="1" kern="1200" dirty="0">
                        <a:solidFill>
                          <a:schemeClr val="accent2"/>
                        </a:solidFill>
                        <a:latin typeface="+mn-lt"/>
                        <a:ea typeface="+mn-ea"/>
                        <a:cs typeface="+mn-cs"/>
                      </a:endParaRPr>
                    </a:p>
                  </a:txBody>
                  <a:tcPr/>
                </a:tc>
                <a:extLst>
                  <a:ext uri="{0D108BD9-81ED-4DB2-BD59-A6C34878D82A}">
                    <a16:rowId xmlns:a16="http://schemas.microsoft.com/office/drawing/2014/main" val="111113232"/>
                  </a:ext>
                </a:extLst>
              </a:tr>
              <a:tr h="2521797">
                <a:tc vMerge="1">
                  <a:txBody>
                    <a:bodyPr/>
                    <a:lstStyle/>
                    <a:p>
                      <a:endParaRPr lang="zh-CN" altLang="en-US"/>
                    </a:p>
                  </a:txBody>
                  <a:tcPr/>
                </a:tc>
                <a:tc>
                  <a:txBody>
                    <a:bodyPr/>
                    <a:lstStyle/>
                    <a:p>
                      <a:pPr algn="ctr"/>
                      <a:endParaRPr lang="en-US" altLang="zh-CN" dirty="0" smtClean="0"/>
                    </a:p>
                    <a:p>
                      <a:pPr algn="ctr"/>
                      <a:endParaRPr lang="en-US" altLang="zh-CN" dirty="0" smtClean="0"/>
                    </a:p>
                    <a:p>
                      <a:pPr algn="ctr"/>
                      <a:endParaRPr lang="en-US" altLang="zh-CN" dirty="0" smtClean="0"/>
                    </a:p>
                    <a:p>
                      <a:pPr algn="ctr"/>
                      <a:r>
                        <a:rPr lang="zh-CN" altLang="en-US" b="1" dirty="0" smtClean="0">
                          <a:solidFill>
                            <a:schemeClr val="tx1"/>
                          </a:solidFill>
                        </a:rPr>
                        <a:t>全局优化算法</a:t>
                      </a:r>
                      <a:endParaRPr lang="en-US" altLang="zh-CN" b="1" dirty="0" smtClean="0">
                        <a:solidFill>
                          <a:schemeClr val="tx1"/>
                        </a:solidFill>
                      </a:endParaRPr>
                    </a:p>
                  </a:txBody>
                  <a:tcPr>
                    <a:solidFill>
                      <a:schemeClr val="accent1">
                        <a:lumMod val="20000"/>
                        <a:lumOff val="80000"/>
                      </a:schemeClr>
                    </a:solidFill>
                  </a:tcPr>
                </a:tc>
                <a:tc>
                  <a:txBody>
                    <a:bodyPr/>
                    <a:lstStyle/>
                    <a:p>
                      <a:pPr algn="ctr"/>
                      <a:endParaRPr lang="en-US" altLang="zh-CN" dirty="0" smtClean="0"/>
                    </a:p>
                    <a:p>
                      <a:pPr marL="0" algn="ctr" defTabSz="914400" rtl="0" eaLnBrk="1" latinLnBrk="0" hangingPunct="1"/>
                      <a:r>
                        <a:rPr lang="zh-CN" altLang="en-US" sz="2000" b="1" kern="1200" dirty="0" smtClean="0">
                          <a:solidFill>
                            <a:schemeClr val="dk1"/>
                          </a:solidFill>
                          <a:latin typeface="+mn-lt"/>
                          <a:ea typeface="+mn-ea"/>
                          <a:cs typeface="+mn-cs"/>
                        </a:rPr>
                        <a:t>模拟退火</a:t>
                      </a:r>
                      <a:endParaRPr lang="en-US" altLang="zh-CN" sz="2000" b="1" kern="1200" dirty="0" smtClean="0">
                        <a:solidFill>
                          <a:schemeClr val="dk1"/>
                        </a:solidFill>
                        <a:latin typeface="+mn-lt"/>
                        <a:ea typeface="+mn-ea"/>
                        <a:cs typeface="+mn-cs"/>
                      </a:endParaRPr>
                    </a:p>
                    <a:p>
                      <a:pPr marL="0" algn="ctr" defTabSz="914400" rtl="0" eaLnBrk="1" latinLnBrk="0" hangingPunct="1"/>
                      <a:endParaRPr lang="en-US" altLang="zh-CN" sz="2000" b="1" kern="1200" dirty="0" smtClean="0">
                        <a:solidFill>
                          <a:schemeClr val="dk1"/>
                        </a:solidFill>
                        <a:latin typeface="+mn-lt"/>
                        <a:ea typeface="+mn-ea"/>
                        <a:cs typeface="+mn-cs"/>
                      </a:endParaRPr>
                    </a:p>
                    <a:p>
                      <a:pPr marL="0" algn="ctr" defTabSz="914400" rtl="0" eaLnBrk="1" latinLnBrk="0" hangingPunct="1"/>
                      <a:r>
                        <a:rPr lang="zh-CN" altLang="en-US" sz="2000" b="1" kern="1200" dirty="0" smtClean="0">
                          <a:solidFill>
                            <a:schemeClr val="dk1"/>
                          </a:solidFill>
                          <a:latin typeface="+mn-lt"/>
                          <a:ea typeface="+mn-ea"/>
                          <a:cs typeface="+mn-cs"/>
                        </a:rPr>
                        <a:t>遗传算法</a:t>
                      </a:r>
                      <a:endParaRPr lang="en-US" altLang="zh-CN" sz="2000" b="1" kern="1200" dirty="0" smtClean="0">
                        <a:solidFill>
                          <a:schemeClr val="dk1"/>
                        </a:solidFill>
                        <a:latin typeface="+mn-lt"/>
                        <a:ea typeface="+mn-ea"/>
                        <a:cs typeface="+mn-cs"/>
                      </a:endParaRPr>
                    </a:p>
                    <a:p>
                      <a:pPr marL="0" algn="ctr" defTabSz="914400" rtl="0" eaLnBrk="1" latinLnBrk="0" hangingPunct="1"/>
                      <a:endParaRPr lang="en-US" altLang="zh-CN" sz="2000" b="1" kern="1200" dirty="0" smtClean="0">
                        <a:solidFill>
                          <a:schemeClr val="dk1"/>
                        </a:solidFill>
                        <a:latin typeface="+mn-lt"/>
                        <a:ea typeface="+mn-ea"/>
                        <a:cs typeface="+mn-cs"/>
                      </a:endParaRPr>
                    </a:p>
                    <a:p>
                      <a:pPr algn="ctr"/>
                      <a:r>
                        <a:rPr lang="zh-CN" altLang="en-US" sz="2000" b="1" dirty="0" smtClean="0"/>
                        <a:t>差分进化</a:t>
                      </a:r>
                      <a:endParaRPr lang="en-US" altLang="zh-CN" sz="2000" b="1" dirty="0" smtClean="0"/>
                    </a:p>
                    <a:p>
                      <a:pPr algn="ctr"/>
                      <a:endParaRPr lang="en-US" altLang="zh-CN" sz="2000" b="1" dirty="0" smtClean="0"/>
                    </a:p>
                    <a:p>
                      <a:pPr algn="ctr"/>
                      <a:endParaRPr lang="en-US" altLang="zh-CN" sz="2000" b="1" dirty="0" smtClean="0"/>
                    </a:p>
                    <a:p>
                      <a:pPr algn="ctr"/>
                      <a:endParaRPr lang="en-US" altLang="zh-CN" sz="2000" b="1" dirty="0" smtClean="0"/>
                    </a:p>
                  </a:txBody>
                  <a:tcPr>
                    <a:lnR w="12700" cap="flat" cmpd="sng" algn="ctr">
                      <a:noFill/>
                      <a:prstDash val="solid"/>
                      <a:round/>
                      <a:headEnd type="none" w="med" len="med"/>
                      <a:tailEnd type="none" w="med" len="med"/>
                    </a:lnR>
                    <a:solidFill>
                      <a:schemeClr val="accent1">
                        <a:lumMod val="20000"/>
                        <a:lumOff val="80000"/>
                      </a:schemeClr>
                    </a:solidFill>
                  </a:tcPr>
                </a:tc>
                <a:tc>
                  <a:txBody>
                    <a:bodyPr/>
                    <a:lstStyle/>
                    <a:p>
                      <a:pPr algn="ctr"/>
                      <a:endParaRPr lang="en-US" altLang="zh-CN" sz="2000" b="1" dirty="0" smtClean="0"/>
                    </a:p>
                    <a:p>
                      <a:pPr algn="ctr"/>
                      <a:r>
                        <a:rPr lang="en-US" altLang="zh-CN" sz="2000" b="1" dirty="0" smtClean="0"/>
                        <a:t>PSO</a:t>
                      </a:r>
                    </a:p>
                    <a:p>
                      <a:pPr algn="ctr"/>
                      <a:endParaRPr lang="en-US" altLang="zh-CN" sz="2000" b="1" dirty="0" smtClean="0"/>
                    </a:p>
                    <a:p>
                      <a:pPr algn="ctr"/>
                      <a:r>
                        <a:rPr lang="en-US" altLang="zh-CN" sz="2000" b="1" dirty="0" smtClean="0"/>
                        <a:t>CMA-ES</a:t>
                      </a:r>
                    </a:p>
                    <a:p>
                      <a:pPr algn="ctr"/>
                      <a:endParaRPr lang="en-US" altLang="zh-CN" sz="2000" b="1" dirty="0" smtClean="0"/>
                    </a:p>
                    <a:p>
                      <a:pPr algn="ctr"/>
                      <a:r>
                        <a:rPr lang="en-US" altLang="zh-CN" sz="2000" b="1" dirty="0" smtClean="0"/>
                        <a:t>SCE-UA</a:t>
                      </a:r>
                    </a:p>
                    <a:p>
                      <a:pPr algn="ctr"/>
                      <a:endParaRPr lang="en-US" altLang="zh-CN" sz="2000" b="1" dirty="0" smtClean="0"/>
                    </a:p>
                  </a:txBody>
                  <a:tcPr>
                    <a:lnL w="12700" cap="flat" cmpd="sng" algn="ctr">
                      <a:noFill/>
                      <a:prstDash val="solid"/>
                      <a:round/>
                      <a:headEnd type="none" w="med" len="med"/>
                      <a:tailEnd type="none" w="med" len="med"/>
                    </a:lnL>
                    <a:solidFill>
                      <a:schemeClr val="accent1">
                        <a:lumMod val="20000"/>
                        <a:lumOff val="80000"/>
                      </a:schemeClr>
                    </a:solidFill>
                  </a:tcPr>
                </a:tc>
                <a:tc vMerge="1">
                  <a:txBody>
                    <a:bodyPr/>
                    <a:lstStyle/>
                    <a:p>
                      <a:endParaRPr lang="zh-CN" altLang="en-US"/>
                    </a:p>
                  </a:txBody>
                  <a:tcPr/>
                </a:tc>
                <a:extLst>
                  <a:ext uri="{0D108BD9-81ED-4DB2-BD59-A6C34878D82A}">
                    <a16:rowId xmlns:a16="http://schemas.microsoft.com/office/drawing/2014/main" val="821736729"/>
                  </a:ext>
                </a:extLst>
              </a:tr>
            </a:tbl>
          </a:graphicData>
        </a:graphic>
      </p:graphicFrame>
      <p:sp>
        <p:nvSpPr>
          <p:cNvPr id="3" name="文本框 2"/>
          <p:cNvSpPr txBox="1"/>
          <p:nvPr/>
        </p:nvSpPr>
        <p:spPr>
          <a:xfrm>
            <a:off x="2247295" y="411239"/>
            <a:ext cx="7910286" cy="1077218"/>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不确定量化分析⽅法分类</a:t>
            </a:r>
            <a:endParaRPr lang="en-US" altLang="zh-CN" sz="3200" b="1" dirty="0">
              <a:latin typeface="Calibri" panose="020F0502020204030204" pitchFamily="34" charset="0"/>
              <a:cs typeface="Calibri" panose="020F0502020204030204" pitchFamily="34" charset="0"/>
            </a:endParaRPr>
          </a:p>
          <a:p>
            <a:pPr algn="ctr"/>
            <a:endParaRPr lang="zh-CN" altLang="en-US" sz="3200" dirty="0">
              <a:latin typeface="微软雅黑" panose="020B0503020204020204" pitchFamily="34" charset="-122"/>
              <a:ea typeface="微软雅黑" panose="020B0503020204020204" pitchFamily="34" charset="-122"/>
            </a:endParaRPr>
          </a:p>
        </p:txBody>
      </p:sp>
      <p:sp>
        <p:nvSpPr>
          <p:cNvPr id="4" name="椭圆 3"/>
          <p:cNvSpPr/>
          <p:nvPr/>
        </p:nvSpPr>
        <p:spPr>
          <a:xfrm>
            <a:off x="1871134" y="1976967"/>
            <a:ext cx="2032000" cy="516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260696" y="3712634"/>
            <a:ext cx="1346199" cy="3894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742362" y="2361869"/>
            <a:ext cx="2094971" cy="16386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5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4172" y="1522233"/>
            <a:ext cx="8253293" cy="4909558"/>
          </a:xfrm>
          <a:prstGeom prst="rect">
            <a:avLst/>
          </a:prstGeom>
        </p:spPr>
      </p:pic>
      <p:sp>
        <p:nvSpPr>
          <p:cNvPr id="3" name="文本框 2"/>
          <p:cNvSpPr txBox="1"/>
          <p:nvPr/>
        </p:nvSpPr>
        <p:spPr>
          <a:xfrm>
            <a:off x="2307771" y="384629"/>
            <a:ext cx="6545943"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粒子群</a:t>
            </a:r>
            <a:r>
              <a:rPr lang="en-US" altLang="zh-CN" sz="3200" b="1" dirty="0">
                <a:latin typeface="Calibri" panose="020F0502020204030204" pitchFamily="34" charset="0"/>
                <a:cs typeface="Calibri" panose="020F0502020204030204" pitchFamily="34" charset="0"/>
              </a:rPr>
              <a:t>(PSO)</a:t>
            </a:r>
            <a:r>
              <a:rPr lang="zh-CN" altLang="en-US" sz="3200" b="1" dirty="0">
                <a:latin typeface="Calibri" panose="020F0502020204030204" pitchFamily="34" charset="0"/>
                <a:cs typeface="Calibri" panose="020F0502020204030204" pitchFamily="34" charset="0"/>
              </a:rPr>
              <a:t>算法</a:t>
            </a:r>
          </a:p>
        </p:txBody>
      </p:sp>
      <p:sp>
        <p:nvSpPr>
          <p:cNvPr id="4" name="线形标注 1(带边框和强调线) 3"/>
          <p:cNvSpPr/>
          <p:nvPr/>
        </p:nvSpPr>
        <p:spPr>
          <a:xfrm>
            <a:off x="7764328" y="2431143"/>
            <a:ext cx="4202700" cy="1175656"/>
          </a:xfrm>
          <a:prstGeom prst="accentBorderCallout1">
            <a:avLst>
              <a:gd name="adj1" fmla="val 18750"/>
              <a:gd name="adj2" fmla="val -8333"/>
              <a:gd name="adj3" fmla="val 66241"/>
              <a:gd name="adj4" fmla="val -24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粒子群算法来源于</a:t>
            </a:r>
            <a:r>
              <a:rPr lang="zh-CN" altLang="en-US" dirty="0"/>
              <a:t>对鸟类觅⾷⾏为</a:t>
            </a:r>
          </a:p>
          <a:p>
            <a:r>
              <a:rPr lang="zh-CN" altLang="en-US" dirty="0"/>
              <a:t>的</a:t>
            </a:r>
            <a:r>
              <a:rPr lang="zh-CN" altLang="en-US" dirty="0" smtClean="0"/>
              <a:t>模拟。</a:t>
            </a:r>
            <a:r>
              <a:rPr lang="zh-CN" altLang="en-US" dirty="0"/>
              <a:t>鸟类在寻找⾷物时通过共享信息和⾃⾝的捕⾷经验来决定飞⾏的⽅向</a:t>
            </a:r>
          </a:p>
        </p:txBody>
      </p:sp>
    </p:spTree>
    <p:extLst>
      <p:ext uri="{BB962C8B-B14F-4D97-AF65-F5344CB8AC3E}">
        <p14:creationId xmlns:p14="http://schemas.microsoft.com/office/powerpoint/2010/main" val="3396919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27085" y="379495"/>
            <a:ext cx="7213600" cy="584775"/>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常用的敏感性分析方法</a:t>
            </a:r>
            <a:r>
              <a:rPr lang="en-US" altLang="zh-CN" sz="3200" b="1" dirty="0">
                <a:latin typeface="Calibri" panose="020F0502020204030204" pitchFamily="34" charset="0"/>
                <a:cs typeface="Calibri" panose="020F0502020204030204" pitchFamily="34" charset="0"/>
              </a:rPr>
              <a:t>-Morris</a:t>
            </a:r>
          </a:p>
        </p:txBody>
      </p:sp>
      <p:pic>
        <p:nvPicPr>
          <p:cNvPr id="10"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38" y="2510130"/>
            <a:ext cx="7040904" cy="96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86" y="3332819"/>
            <a:ext cx="6260372" cy="172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926" y="2067540"/>
            <a:ext cx="6128940" cy="42071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圆角矩形标注 5"/>
          <p:cNvSpPr/>
          <p:nvPr/>
        </p:nvSpPr>
        <p:spPr>
          <a:xfrm>
            <a:off x="4335070" y="1508574"/>
            <a:ext cx="3600400" cy="720080"/>
          </a:xfrm>
          <a:prstGeom prst="wedgeRoundRectCallout">
            <a:avLst>
              <a:gd name="adj1" fmla="val -35692"/>
              <a:gd name="adj2" fmla="val 96403"/>
              <a:gd name="adj3" fmla="val 16667"/>
            </a:avLst>
          </a:prstGeom>
          <a:noFill/>
        </p:spPr>
        <p:style>
          <a:lnRef idx="1">
            <a:schemeClr val="accent5"/>
          </a:lnRef>
          <a:fillRef idx="2">
            <a:schemeClr val="accent5"/>
          </a:fillRef>
          <a:effectRef idx="1">
            <a:schemeClr val="accent5"/>
          </a:effectRef>
          <a:fontRef idx="minor">
            <a:schemeClr val="dk1"/>
          </a:fontRef>
        </p:style>
        <p:txBody>
          <a:bodyPr rtlCol="0" anchor="ctr"/>
          <a:lstStyle/>
          <a:p>
            <a:r>
              <a:rPr kumimoji="1" lang="zh-CN" altLang="en-US" dirty="0" smtClean="0"/>
              <a:t>参数的交互敏感性</a:t>
            </a:r>
            <a:endParaRPr kumimoji="1" lang="zh-CN" altLang="en-US" dirty="0"/>
          </a:p>
        </p:txBody>
      </p:sp>
      <p:sp>
        <p:nvSpPr>
          <p:cNvPr id="5" name="圆角矩形标注 4"/>
          <p:cNvSpPr/>
          <p:nvPr/>
        </p:nvSpPr>
        <p:spPr>
          <a:xfrm>
            <a:off x="9037751" y="5944827"/>
            <a:ext cx="3024336" cy="504056"/>
          </a:xfrm>
          <a:prstGeom prst="wedgeRoundRectCallout">
            <a:avLst>
              <a:gd name="adj1" fmla="val -46339"/>
              <a:gd name="adj2" fmla="val -87193"/>
              <a:gd name="adj3" fmla="val 16667"/>
            </a:avLst>
          </a:prstGeom>
          <a:noFill/>
        </p:spPr>
        <p:style>
          <a:lnRef idx="1">
            <a:schemeClr val="accent5"/>
          </a:lnRef>
          <a:fillRef idx="2">
            <a:schemeClr val="accent5"/>
          </a:fillRef>
          <a:effectRef idx="1">
            <a:schemeClr val="accent5"/>
          </a:effectRef>
          <a:fontRef idx="minor">
            <a:schemeClr val="dk1"/>
          </a:fontRef>
        </p:style>
        <p:txBody>
          <a:bodyPr rtlCol="0" anchor="ctr"/>
          <a:lstStyle/>
          <a:p>
            <a:r>
              <a:rPr kumimoji="1" lang="zh-CN" altLang="en-US" dirty="0" smtClean="0"/>
              <a:t>参数的独立敏感性</a:t>
            </a:r>
            <a:endParaRPr kumimoji="1" lang="zh-CN" altLang="en-US" dirty="0"/>
          </a:p>
        </p:txBody>
      </p:sp>
    </p:spTree>
    <p:extLst>
      <p:ext uri="{BB962C8B-B14F-4D97-AF65-F5344CB8AC3E}">
        <p14:creationId xmlns:p14="http://schemas.microsoft.com/office/powerpoint/2010/main" val="4269201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1619" y="3340865"/>
            <a:ext cx="10885714" cy="2585323"/>
          </a:xfrm>
          <a:prstGeom prst="rect">
            <a:avLst/>
          </a:prstGeom>
          <a:noFill/>
        </p:spPr>
        <p:txBody>
          <a:bodyPr wrap="square" rtlCol="0">
            <a:spAutoFit/>
          </a:bodyPr>
          <a:lstStyle/>
          <a:p>
            <a:r>
              <a:rPr lang="en-US" altLang="zh-CN" b="1" dirty="0" smtClean="0"/>
              <a:t>1</a:t>
            </a:r>
            <a:r>
              <a:rPr lang="zh-CN" altLang="en-US" b="1" dirty="0" smtClean="0"/>
              <a:t>、</a:t>
            </a:r>
            <a:r>
              <a:rPr lang="en-US" altLang="zh-CN" b="1" dirty="0"/>
              <a:t>Kriging  </a:t>
            </a:r>
            <a:endParaRPr lang="en-US" altLang="zh-CN" b="1" dirty="0" smtClean="0"/>
          </a:p>
          <a:p>
            <a:r>
              <a:rPr lang="en-US" altLang="zh-CN" dirty="0" smtClean="0"/>
              <a:t>Kriging </a:t>
            </a:r>
            <a:r>
              <a:rPr lang="zh-CN" altLang="en-US" dirty="0"/>
              <a:t>代理模式是⼀种基于随机过程的统计回归⽅法，在局部局域基于</a:t>
            </a:r>
            <a:r>
              <a:rPr lang="zh-CN" altLang="en-US" dirty="0" smtClean="0"/>
              <a:t>已知样本点</a:t>
            </a:r>
            <a:r>
              <a:rPr lang="zh-CN" altLang="en-US" dirty="0"/>
              <a:t>数据，对未知样本点进⾏⽆偏</a:t>
            </a:r>
            <a:r>
              <a:rPr lang="zh-CN" altLang="en-US" dirty="0" smtClean="0"/>
              <a:t>最优估计。</a:t>
            </a:r>
            <a:endParaRPr lang="en-US" altLang="zh-CN" dirty="0" smtClean="0"/>
          </a:p>
          <a:p>
            <a:r>
              <a:rPr lang="en-US" altLang="zh-CN" b="1" dirty="0" smtClean="0"/>
              <a:t>2</a:t>
            </a:r>
            <a:r>
              <a:rPr lang="zh-CN" altLang="en-US" b="1" dirty="0" smtClean="0"/>
              <a:t>、</a:t>
            </a:r>
            <a:r>
              <a:rPr lang="en-US" altLang="zh-CN" b="1" dirty="0" smtClean="0"/>
              <a:t>MARS</a:t>
            </a:r>
          </a:p>
          <a:p>
            <a:r>
              <a:rPr lang="zh-CN" altLang="en-US" dirty="0"/>
              <a:t>多元⾃适应回归样条（</a:t>
            </a:r>
            <a:r>
              <a:rPr lang="en-US" altLang="zh-CN" dirty="0"/>
              <a:t>MARS</a:t>
            </a:r>
            <a:r>
              <a:rPr lang="zh-CN" altLang="en-US" dirty="0"/>
              <a:t>）通过样条函数模拟复杂的⾮线性关系，是⼀</a:t>
            </a:r>
            <a:r>
              <a:rPr lang="zh-CN" altLang="en-US" dirty="0" smtClean="0"/>
              <a:t>种⾮</a:t>
            </a:r>
            <a:r>
              <a:rPr lang="zh-CN" altLang="en-US" dirty="0"/>
              <a:t>参数的回归⽅法。</a:t>
            </a:r>
            <a:r>
              <a:rPr lang="en-US" altLang="zh-CN" dirty="0"/>
              <a:t>MARS </a:t>
            </a:r>
            <a:r>
              <a:rPr lang="zh-CN" altLang="en-US" dirty="0"/>
              <a:t>将复杂的⾼维数据空间⾃动划分为独⽴的⼩区域，</a:t>
            </a:r>
            <a:r>
              <a:rPr lang="zh-CN" altLang="en-US" dirty="0" smtClean="0"/>
              <a:t>每个</a:t>
            </a:r>
            <a:r>
              <a:rPr lang="zh-CN" altLang="en-US" dirty="0"/>
              <a:t>⼦区域⽤分段的样条函数进⾏拟合</a:t>
            </a:r>
            <a:endParaRPr lang="en-US" altLang="zh-CN" dirty="0" smtClean="0"/>
          </a:p>
          <a:p>
            <a:r>
              <a:rPr lang="en-US" altLang="zh-CN" b="1" dirty="0" smtClean="0"/>
              <a:t>3</a:t>
            </a:r>
            <a:r>
              <a:rPr lang="zh-CN" altLang="en-US" b="1" dirty="0" smtClean="0"/>
              <a:t>、</a:t>
            </a:r>
            <a:r>
              <a:rPr lang="en-US" altLang="zh-CN" b="1" dirty="0" smtClean="0"/>
              <a:t>RBF</a:t>
            </a:r>
          </a:p>
          <a:p>
            <a:r>
              <a:rPr lang="en-US" altLang="zh-CN" dirty="0"/>
              <a:t>RBF</a:t>
            </a:r>
            <a:r>
              <a:rPr lang="zh-CN" altLang="en-US" dirty="0"/>
              <a:t>模型是一个实值函数。 在使用</a:t>
            </a:r>
            <a:r>
              <a:rPr lang="en-US" altLang="zh-CN" dirty="0"/>
              <a:t>RBF</a:t>
            </a:r>
            <a:r>
              <a:rPr lang="zh-CN" altLang="en-US" dirty="0"/>
              <a:t>模型的点</a:t>
            </a:r>
            <a:r>
              <a:rPr lang="en-US" altLang="zh-CN" dirty="0"/>
              <a:t>x</a:t>
            </a:r>
            <a:r>
              <a:rPr lang="zh-CN" altLang="en-US" dirty="0"/>
              <a:t>处的预测仅取决于训练集中</a:t>
            </a:r>
            <a:r>
              <a:rPr lang="en-US" altLang="zh-CN" dirty="0"/>
              <a:t>x</a:t>
            </a:r>
            <a:r>
              <a:rPr lang="zh-CN" altLang="en-US" dirty="0" smtClean="0"/>
              <a:t>与输出</a:t>
            </a:r>
            <a:r>
              <a:rPr lang="zh-CN" altLang="en-US" dirty="0"/>
              <a:t>已经被给</a:t>
            </a:r>
            <a:r>
              <a:rPr lang="zh-CN" altLang="en-US" dirty="0" smtClean="0"/>
              <a:t>出的其他点</a:t>
            </a:r>
            <a:r>
              <a:rPr lang="zh-CN" altLang="en-US" dirty="0"/>
              <a:t>之间的</a:t>
            </a:r>
            <a:r>
              <a:rPr lang="zh-CN" altLang="en-US" dirty="0" smtClean="0"/>
              <a:t>距离</a:t>
            </a:r>
            <a:r>
              <a:rPr lang="zh-CN" altLang="en-US" dirty="0"/>
              <a:t>。</a:t>
            </a:r>
          </a:p>
        </p:txBody>
      </p:sp>
      <p:sp>
        <p:nvSpPr>
          <p:cNvPr id="11" name="文本框 10"/>
          <p:cNvSpPr txBox="1"/>
          <p:nvPr/>
        </p:nvSpPr>
        <p:spPr>
          <a:xfrm>
            <a:off x="2388809" y="323489"/>
            <a:ext cx="7910286" cy="1077218"/>
          </a:xfrm>
          <a:prstGeom prst="rect">
            <a:avLst/>
          </a:prstGeom>
          <a:noFill/>
        </p:spPr>
        <p:txBody>
          <a:bodyPr wrap="square" rtlCol="0">
            <a:spAutoFit/>
          </a:bodyPr>
          <a:lstStyle/>
          <a:p>
            <a:pPr algn="ctr"/>
            <a:r>
              <a:rPr lang="zh-CN" altLang="en-US" sz="3200" b="1" dirty="0">
                <a:latin typeface="Calibri" panose="020F0502020204030204" pitchFamily="34" charset="0"/>
                <a:cs typeface="Calibri" panose="020F0502020204030204" pitchFamily="34" charset="0"/>
              </a:rPr>
              <a:t>常用的代理</a:t>
            </a:r>
            <a:r>
              <a:rPr lang="zh-CN" altLang="en-US" sz="3200" b="1" dirty="0" smtClean="0">
                <a:latin typeface="Calibri" panose="020F0502020204030204" pitchFamily="34" charset="0"/>
                <a:cs typeface="Calibri" panose="020F0502020204030204" pitchFamily="34" charset="0"/>
              </a:rPr>
              <a:t>模式</a:t>
            </a:r>
            <a:endParaRPr lang="zh-CN" altLang="en-US" sz="3200" b="1" dirty="0">
              <a:latin typeface="Calibri" panose="020F0502020204030204" pitchFamily="34" charset="0"/>
              <a:cs typeface="Calibri" panose="020F0502020204030204" pitchFamily="34" charset="0"/>
            </a:endParaRPr>
          </a:p>
          <a:p>
            <a:pPr algn="ctr"/>
            <a:endParaRPr lang="en-US" altLang="zh-CN" sz="3200" b="1" dirty="0">
              <a:latin typeface="Calibri" panose="020F0502020204030204" pitchFamily="34" charset="0"/>
              <a:cs typeface="Calibri" panose="020F0502020204030204" pitchFamily="34" charset="0"/>
            </a:endParaRPr>
          </a:p>
        </p:txBody>
      </p:sp>
      <p:pic>
        <p:nvPicPr>
          <p:cNvPr id="6" name="图片 5"/>
          <p:cNvPicPr>
            <a:picLocks noChangeAspect="1"/>
          </p:cNvPicPr>
          <p:nvPr/>
        </p:nvPicPr>
        <p:blipFill>
          <a:blip r:embed="rId2"/>
          <a:stretch>
            <a:fillRect/>
          </a:stretch>
        </p:blipFill>
        <p:spPr>
          <a:xfrm>
            <a:off x="1387879" y="1341440"/>
            <a:ext cx="4679270" cy="1581881"/>
          </a:xfrm>
          <a:prstGeom prst="rect">
            <a:avLst/>
          </a:prstGeom>
        </p:spPr>
      </p:pic>
      <p:sp>
        <p:nvSpPr>
          <p:cNvPr id="8" name="文本框 7"/>
          <p:cNvSpPr txBox="1"/>
          <p:nvPr/>
        </p:nvSpPr>
        <p:spPr>
          <a:xfrm>
            <a:off x="6518286" y="1683939"/>
            <a:ext cx="4796911" cy="1015663"/>
          </a:xfrm>
          <a:prstGeom prst="rect">
            <a:avLst/>
          </a:prstGeom>
          <a:noFill/>
        </p:spPr>
        <p:txBody>
          <a:bodyPr wrap="square" rtlCol="0">
            <a:spAutoFit/>
          </a:bodyPr>
          <a:lstStyle/>
          <a:p>
            <a:r>
              <a:rPr lang="zh-CN" altLang="en-US" sz="2000" dirty="0" smtClean="0"/>
              <a:t>代理</a:t>
            </a:r>
            <a:r>
              <a:rPr lang="zh-CN" altLang="en-US" sz="2000" dirty="0"/>
              <a:t>模式是真实模式的</a:t>
            </a:r>
            <a:r>
              <a:rPr lang="zh-CN" altLang="en-US" sz="2000" dirty="0">
                <a:solidFill>
                  <a:srgbClr val="FF0000"/>
                </a:solidFill>
              </a:rPr>
              <a:t>统计回归近似</a:t>
            </a:r>
            <a:r>
              <a:rPr lang="zh-CN" altLang="en-US" sz="2000" dirty="0"/>
              <a:t>模型，计算开销⼩，易于做⼤量测试，</a:t>
            </a:r>
            <a:r>
              <a:rPr lang="zh-CN" altLang="en-US" sz="2000" dirty="0" smtClean="0"/>
              <a:t>同时</a:t>
            </a:r>
            <a:r>
              <a:rPr lang="zh-CN" altLang="en-US" sz="2000" dirty="0"/>
              <a:t>能够体现真实模式的复杂程度和系统特性</a:t>
            </a:r>
          </a:p>
        </p:txBody>
      </p:sp>
    </p:spTree>
    <p:extLst>
      <p:ext uri="{BB962C8B-B14F-4D97-AF65-F5344CB8AC3E}">
        <p14:creationId xmlns:p14="http://schemas.microsoft.com/office/powerpoint/2010/main" val="1036791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1001" y="495299"/>
            <a:ext cx="6553200" cy="584775"/>
          </a:xfrm>
          <a:prstGeom prst="rect">
            <a:avLst/>
          </a:prstGeom>
          <a:noFill/>
        </p:spPr>
        <p:txBody>
          <a:bodyPr wrap="square" rtlCol="0">
            <a:spAutoFit/>
          </a:bodyPr>
          <a:lstStyle/>
          <a:p>
            <a:pPr algn="ctr"/>
            <a:r>
              <a:rPr lang="zh-CN" altLang="en-US" sz="3200" b="1" dirty="0" smtClean="0">
                <a:solidFill>
                  <a:srgbClr val="FF0000"/>
                </a:solidFill>
                <a:latin typeface="Calibri" panose="020F0502020204030204" pitchFamily="34" charset="0"/>
                <a:cs typeface="Calibri" panose="020F0502020204030204" pitchFamily="34" charset="0"/>
              </a:rPr>
              <a:t>如何进行风速预测？</a:t>
            </a:r>
            <a:endParaRPr lang="zh-CN" altLang="en-US" sz="3200" b="1" dirty="0">
              <a:solidFill>
                <a:srgbClr val="FF0000"/>
              </a:solidFill>
              <a:latin typeface="Calibri" panose="020F0502020204030204" pitchFamily="34" charset="0"/>
              <a:cs typeface="Calibri" panose="020F0502020204030204" pitchFamily="34" charset="0"/>
            </a:endParaRPr>
          </a:p>
        </p:txBody>
      </p:sp>
      <p:pic>
        <p:nvPicPr>
          <p:cNvPr id="5" name="内容占位符 3"/>
          <p:cNvPicPr>
            <a:picLocks noChangeAspect="1"/>
          </p:cNvPicPr>
          <p:nvPr/>
        </p:nvPicPr>
        <p:blipFill>
          <a:blip r:embed="rId2"/>
          <a:stretch>
            <a:fillRect/>
          </a:stretch>
        </p:blipFill>
        <p:spPr>
          <a:xfrm>
            <a:off x="497171" y="1703598"/>
            <a:ext cx="5769452" cy="3846302"/>
          </a:xfrm>
          <a:prstGeom prst="rect">
            <a:avLst/>
          </a:prstGeom>
        </p:spPr>
      </p:pic>
      <p:pic>
        <p:nvPicPr>
          <p:cNvPr id="7" name="图片 6"/>
          <p:cNvPicPr>
            <a:picLocks noChangeAspect="1"/>
          </p:cNvPicPr>
          <p:nvPr/>
        </p:nvPicPr>
        <p:blipFill>
          <a:blip r:embed="rId3"/>
          <a:stretch>
            <a:fillRect/>
          </a:stretch>
        </p:blipFill>
        <p:spPr>
          <a:xfrm>
            <a:off x="6545807" y="3197602"/>
            <a:ext cx="2680638" cy="2077494"/>
          </a:xfrm>
          <a:prstGeom prst="rect">
            <a:avLst/>
          </a:prstGeom>
        </p:spPr>
      </p:pic>
      <p:pic>
        <p:nvPicPr>
          <p:cNvPr id="8" name="图片 7"/>
          <p:cNvPicPr>
            <a:picLocks noChangeAspect="1"/>
          </p:cNvPicPr>
          <p:nvPr/>
        </p:nvPicPr>
        <p:blipFill>
          <a:blip r:embed="rId4"/>
          <a:stretch>
            <a:fillRect/>
          </a:stretch>
        </p:blipFill>
        <p:spPr>
          <a:xfrm>
            <a:off x="9336295" y="2894560"/>
            <a:ext cx="2356170" cy="2346670"/>
          </a:xfrm>
          <a:prstGeom prst="rect">
            <a:avLst/>
          </a:prstGeom>
        </p:spPr>
      </p:pic>
      <p:pic>
        <p:nvPicPr>
          <p:cNvPr id="3" name="图片 2"/>
          <p:cNvPicPr>
            <a:picLocks noChangeAspect="1"/>
          </p:cNvPicPr>
          <p:nvPr/>
        </p:nvPicPr>
        <p:blipFill>
          <a:blip r:embed="rId5"/>
          <a:stretch>
            <a:fillRect/>
          </a:stretch>
        </p:blipFill>
        <p:spPr>
          <a:xfrm>
            <a:off x="6625904" y="1938499"/>
            <a:ext cx="4888763" cy="568693"/>
          </a:xfrm>
          <a:prstGeom prst="rect">
            <a:avLst/>
          </a:prstGeom>
        </p:spPr>
      </p:pic>
    </p:spTree>
    <p:extLst>
      <p:ext uri="{BB962C8B-B14F-4D97-AF65-F5344CB8AC3E}">
        <p14:creationId xmlns:p14="http://schemas.microsoft.com/office/powerpoint/2010/main" val="41869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52171"/>
            <a:ext cx="12192000" cy="16981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Segoe Script" panose="030B0504020000000003" pitchFamily="66" charset="0"/>
                <a:ea typeface="微软雅黑" panose="020B0503020204020204" pitchFamily="34" charset="-122"/>
              </a:rPr>
              <a:t>Thank you very much</a:t>
            </a:r>
            <a:endParaRPr lang="zh-CN" altLang="en-US" sz="3600" dirty="0">
              <a:latin typeface="Segoe Script" panose="030B0504020000000003" pitchFamily="66" charset="0"/>
              <a:ea typeface="微软雅黑" panose="020B0503020204020204" pitchFamily="34" charset="-122"/>
            </a:endParaRPr>
          </a:p>
        </p:txBody>
      </p:sp>
      <p:sp>
        <p:nvSpPr>
          <p:cNvPr id="3" name="文本框 2"/>
          <p:cNvSpPr txBox="1"/>
          <p:nvPr/>
        </p:nvSpPr>
        <p:spPr>
          <a:xfrm>
            <a:off x="3965146" y="4170111"/>
            <a:ext cx="4818743" cy="369332"/>
          </a:xfrm>
          <a:prstGeom prst="rect">
            <a:avLst/>
          </a:prstGeom>
          <a:noFill/>
        </p:spPr>
        <p:txBody>
          <a:bodyPr wrap="square" rtlCol="0">
            <a:spAutoFit/>
          </a:bodyPr>
          <a:lstStyle/>
          <a:p>
            <a:pPr algn="ctr"/>
            <a:r>
              <a:rPr lang="zh-CN" altLang="en-US" dirty="0"/>
              <a:t>报告人</a:t>
            </a:r>
            <a:r>
              <a:rPr lang="zh-CN" altLang="en-US" dirty="0" smtClean="0"/>
              <a:t>：吴利</a:t>
            </a:r>
            <a:endParaRPr lang="zh-CN" altLang="en-US" dirty="0"/>
          </a:p>
        </p:txBody>
      </p:sp>
    </p:spTree>
    <p:extLst>
      <p:ext uri="{BB962C8B-B14F-4D97-AF65-F5344CB8AC3E}">
        <p14:creationId xmlns:p14="http://schemas.microsoft.com/office/powerpoint/2010/main" val="2360573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a:spLocks/>
          </p:cNvSpPr>
          <p:nvPr/>
        </p:nvSpPr>
        <p:spPr bwMode="auto">
          <a:xfrm>
            <a:off x="4418526" y="284082"/>
            <a:ext cx="3182246" cy="807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200">
                <a:solidFill>
                  <a:schemeClr val="tx2"/>
                </a:solidFill>
                <a:latin typeface="+mj-lt"/>
                <a:ea typeface="+mj-ea"/>
                <a:cs typeface="宋体" charset="0"/>
              </a:defRPr>
            </a:lvl1pPr>
            <a:lvl2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2pPr>
            <a:lvl3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3pPr>
            <a:lvl4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4pPr>
            <a:lvl5pPr algn="l" rtl="0" eaLnBrk="1" fontAlgn="base" hangingPunct="1">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a:lstStyle>
          <a:p>
            <a:pPr algn="ctr"/>
            <a:r>
              <a:rPr lang="zh-CN" altLang="en-US" sz="3600" kern="0" dirty="0" smtClean="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目录</a:t>
            </a:r>
            <a:endParaRPr lang="zh-CN" altLang="en-US" sz="3600" kern="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内容占位符 2"/>
          <p:cNvSpPr>
            <a:spLocks noGrp="1"/>
          </p:cNvSpPr>
          <p:nvPr>
            <p:ph idx="1"/>
          </p:nvPr>
        </p:nvSpPr>
        <p:spPr>
          <a:xfrm>
            <a:off x="3098799" y="1122188"/>
            <a:ext cx="7177525" cy="2528375"/>
          </a:xfrm>
        </p:spPr>
        <p:txBody>
          <a:bodyPr>
            <a:noAutofit/>
          </a:bodyPr>
          <a:lstStyle/>
          <a:p>
            <a:pPr>
              <a:buFont typeface="Wingdings" panose="05000000000000000000" pitchFamily="2" charset="2"/>
              <a:buChar char="Ø"/>
            </a:pPr>
            <a:r>
              <a:rPr lang="zh-CN" altLang="en-US" sz="2800" dirty="0" smtClean="0">
                <a:latin typeface="华文新魏" panose="02010800040101010101" pitchFamily="2" charset="-122"/>
                <a:ea typeface="华文新魏" panose="02010800040101010101" pitchFamily="2" charset="-122"/>
                <a:cs typeface="Times New Roman" panose="02020603050405020304" pitchFamily="18" charset="0"/>
              </a:rPr>
              <a:t>数值</a:t>
            </a: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气候</a:t>
            </a:r>
            <a:r>
              <a:rPr lang="zh-CN" altLang="en-US" sz="2800" dirty="0" smtClean="0">
                <a:latin typeface="华文新魏" panose="02010800040101010101" pitchFamily="2" charset="-122"/>
                <a:ea typeface="华文新魏" panose="02010800040101010101" pitchFamily="2" charset="-122"/>
                <a:cs typeface="Times New Roman" panose="02020603050405020304" pitchFamily="18" charset="0"/>
              </a:rPr>
              <a:t>模拟</a:t>
            </a:r>
            <a:endParaRPr lang="en-US" altLang="zh-CN" sz="2800" dirty="0" smtClean="0">
              <a:latin typeface="华文新魏" panose="02010800040101010101" pitchFamily="2" charset="-122"/>
              <a:ea typeface="华文新魏" panose="02010800040101010101" pitchFamily="2" charset="-122"/>
              <a:cs typeface="Times New Roman" panose="02020603050405020304" pitchFamily="18" charset="0"/>
            </a:endParaRPr>
          </a:p>
          <a:p>
            <a:pPr lvl="1">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为什么</a:t>
            </a:r>
            <a:r>
              <a:rPr lang="zh-CN" altLang="en-US" dirty="0">
                <a:latin typeface="华文新魏" panose="02010800040101010101" pitchFamily="2" charset="-122"/>
                <a:ea typeface="华文新魏" panose="02010800040101010101" pitchFamily="2" charset="-122"/>
                <a:cs typeface="Times New Roman" panose="02020603050405020304" pitchFamily="18" charset="0"/>
              </a:rPr>
              <a:t>要进行数值气候模拟</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lvl="1">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什么</a:t>
            </a:r>
            <a:r>
              <a:rPr lang="zh-CN" altLang="en-US" dirty="0">
                <a:latin typeface="华文新魏" panose="02010800040101010101" pitchFamily="2" charset="-122"/>
                <a:ea typeface="华文新魏" panose="02010800040101010101" pitchFamily="2" charset="-122"/>
                <a:cs typeface="Times New Roman" panose="02020603050405020304" pitchFamily="18" charset="0"/>
              </a:rPr>
              <a:t>是数值气候模拟</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高性能计算平台</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lvl="1">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高性能计算平台介绍</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lvl="1">
              <a:buFont typeface="Wingdings" panose="05000000000000000000" pitchFamily="2" charset="2"/>
              <a:buChar char="Ø"/>
            </a:pPr>
            <a:r>
              <a:rPr lang="zh-CN" altLang="en-US" dirty="0" smtClean="0">
                <a:latin typeface="华文新魏" panose="02010800040101010101" pitchFamily="2" charset="-122"/>
                <a:ea typeface="华文新魏" panose="02010800040101010101" pitchFamily="2" charset="-122"/>
                <a:cs typeface="Times New Roman" panose="02020603050405020304" pitchFamily="18" charset="0"/>
              </a:rPr>
              <a:t>什么是并行计算</a:t>
            </a:r>
            <a:endParaRPr lang="en-US" altLang="zh-CN" dirty="0" smtClean="0">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a:p>
            <a:pPr marL="457200" lvl="1" indent="0">
              <a:buNone/>
            </a:pPr>
            <a:endParaRPr lang="en-US" altLang="zh-CN"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a:xfrm>
            <a:off x="8051800" y="5941482"/>
            <a:ext cx="2743200" cy="365125"/>
          </a:xfrm>
        </p:spPr>
        <p:txBody>
          <a:bodyPr/>
          <a:lstStyle/>
          <a:p>
            <a:fld id="{0C913308-F349-4B6D-A68A-DD1791B4A57B}" type="slidenum">
              <a:rPr lang="zh-CN" altLang="en-US" smtClean="0"/>
              <a:pPr/>
              <a:t>2</a:t>
            </a:fld>
            <a:endParaRPr lang="zh-CN" altLang="en-US"/>
          </a:p>
        </p:txBody>
      </p:sp>
      <p:sp>
        <p:nvSpPr>
          <p:cNvPr id="2" name="文本框 1"/>
          <p:cNvSpPr txBox="1"/>
          <p:nvPr/>
        </p:nvSpPr>
        <p:spPr>
          <a:xfrm>
            <a:off x="3098799" y="3712641"/>
            <a:ext cx="5384800" cy="1273169"/>
          </a:xfrm>
          <a:prstGeom prst="rect">
            <a:avLst/>
          </a:prstGeom>
          <a:noFill/>
        </p:spPr>
        <p:txBody>
          <a:bodyPr wrap="square" rtlCol="0">
            <a:spAutoFit/>
          </a:bodyPr>
          <a:lstStyle/>
          <a:p>
            <a:pPr marL="228600" lvl="1" indent="-228600">
              <a:lnSpc>
                <a:spcPct val="90000"/>
              </a:lnSpc>
              <a:spcBef>
                <a:spcPts val="1000"/>
              </a:spcBef>
              <a:buFont typeface="Wingdings" panose="05000000000000000000" pitchFamily="2" charset="2"/>
              <a:buChar char="Ø"/>
            </a:pPr>
            <a:r>
              <a:rPr lang="zh-CN" altLang="en-US" sz="2800" dirty="0" smtClean="0">
                <a:latin typeface="华文新魏" panose="02010800040101010101" pitchFamily="2" charset="-122"/>
                <a:ea typeface="华文新魏" panose="02010800040101010101" pitchFamily="2" charset="-122"/>
                <a:cs typeface="Times New Roman" panose="02020603050405020304" pitchFamily="18" charset="0"/>
              </a:rPr>
              <a:t>不确定性分析</a:t>
            </a:r>
            <a:endParaRPr lang="en-US" altLang="zh-CN" sz="2800" dirty="0">
              <a:latin typeface="华文新魏" panose="02010800040101010101" pitchFamily="2" charset="-122"/>
              <a:ea typeface="华文新魏" panose="02010800040101010101" pitchFamily="2" charset="-122"/>
              <a:cs typeface="Times New Roman" panose="02020603050405020304" pitchFamily="18" charset="0"/>
            </a:endParaRPr>
          </a:p>
          <a:p>
            <a:pPr marL="685800" lvl="1" indent="-228600">
              <a:lnSpc>
                <a:spcPct val="90000"/>
              </a:lnSpc>
              <a:spcBef>
                <a:spcPts val="500"/>
              </a:spcBef>
              <a:buFont typeface="Wingdings" panose="05000000000000000000" pitchFamily="2" charset="2"/>
              <a:buChar char="Ø"/>
            </a:pPr>
            <a:r>
              <a:rPr lang="zh-CN" altLang="en-US" sz="2400" dirty="0" smtClean="0">
                <a:latin typeface="华文新魏" panose="02010800040101010101" pitchFamily="2" charset="-122"/>
                <a:ea typeface="华文新魏" panose="02010800040101010101" pitchFamily="2" charset="-122"/>
                <a:cs typeface="Times New Roman" panose="02020603050405020304" pitchFamily="18" charset="0"/>
              </a:rPr>
              <a:t>地球系统模式中的不确定性</a:t>
            </a:r>
            <a:endParaRPr lang="en-US" altLang="zh-CN" sz="2400" dirty="0">
              <a:latin typeface="华文新魏" panose="02010800040101010101" pitchFamily="2" charset="-122"/>
              <a:ea typeface="华文新魏" panose="02010800040101010101" pitchFamily="2" charset="-122"/>
              <a:cs typeface="Times New Roman" panose="02020603050405020304" pitchFamily="18" charset="0"/>
            </a:endParaRPr>
          </a:p>
          <a:p>
            <a:pPr marL="685800" lvl="1" indent="-228600">
              <a:lnSpc>
                <a:spcPct val="90000"/>
              </a:lnSpc>
              <a:spcBef>
                <a:spcPts val="500"/>
              </a:spcBef>
              <a:buFont typeface="Wingdings" panose="05000000000000000000" pitchFamily="2" charset="2"/>
              <a:buChar char="Ø"/>
            </a:pPr>
            <a:r>
              <a:rPr lang="zh-CN" altLang="en-US" sz="2400" dirty="0">
                <a:latin typeface="华文新魏" panose="02010800040101010101" pitchFamily="2" charset="-122"/>
                <a:ea typeface="华文新魏" panose="02010800040101010101" pitchFamily="2" charset="-122"/>
                <a:cs typeface="Times New Roman" panose="02020603050405020304" pitchFamily="18" charset="0"/>
              </a:rPr>
              <a:t>不确定性分析方法</a:t>
            </a:r>
            <a:r>
              <a:rPr lang="zh-CN" altLang="en-US" sz="2400" dirty="0" smtClean="0">
                <a:latin typeface="华文新魏" panose="02010800040101010101" pitchFamily="2" charset="-122"/>
                <a:ea typeface="华文新魏" panose="02010800040101010101" pitchFamily="2" charset="-122"/>
                <a:cs typeface="Times New Roman" panose="02020603050405020304" pitchFamily="18" charset="0"/>
              </a:rPr>
              <a:t>介绍</a:t>
            </a:r>
            <a:endParaRPr lang="en-US" altLang="zh-CN" sz="2400"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4" name="文本框 3"/>
          <p:cNvSpPr txBox="1"/>
          <p:nvPr/>
        </p:nvSpPr>
        <p:spPr>
          <a:xfrm>
            <a:off x="3098799" y="5077852"/>
            <a:ext cx="5257800" cy="1153649"/>
          </a:xfrm>
          <a:prstGeom prst="rect">
            <a:avLst/>
          </a:prstGeom>
          <a:noFill/>
        </p:spPr>
        <p:txBody>
          <a:bodyPr wrap="square" rtlCol="0">
            <a:spAutoFit/>
          </a:bodyPr>
          <a:lstStyle/>
          <a:p>
            <a:pPr marL="228600" lvl="1" indent="-228600">
              <a:lnSpc>
                <a:spcPct val="90000"/>
              </a:lnSpc>
              <a:spcBef>
                <a:spcPts val="1000"/>
              </a:spcBef>
              <a:buFont typeface="Wingdings" panose="05000000000000000000" pitchFamily="2" charset="2"/>
              <a:buChar char="Ø"/>
            </a:pPr>
            <a:r>
              <a:rPr lang="zh-CN" altLang="en-US" sz="2800" dirty="0" smtClean="0">
                <a:latin typeface="华文新魏" panose="02010800040101010101" pitchFamily="2" charset="-122"/>
                <a:ea typeface="华文新魏" panose="02010800040101010101" pitchFamily="2" charset="-122"/>
                <a:cs typeface="Times New Roman" panose="02020603050405020304" pitchFamily="18" charset="0"/>
              </a:rPr>
              <a:t>思考与讨论</a:t>
            </a:r>
            <a:endParaRPr lang="en-US" altLang="zh-CN" sz="2800" dirty="0" smtClean="0">
              <a:latin typeface="华文新魏" panose="02010800040101010101" pitchFamily="2" charset="-122"/>
              <a:ea typeface="华文新魏" panose="02010800040101010101" pitchFamily="2" charset="-122"/>
              <a:cs typeface="Times New Roman" panose="02020603050405020304" pitchFamily="18" charset="0"/>
            </a:endParaRPr>
          </a:p>
          <a:p>
            <a:pPr marL="685800" lvl="1" indent="-228600">
              <a:lnSpc>
                <a:spcPct val="90000"/>
              </a:lnSpc>
              <a:spcBef>
                <a:spcPts val="500"/>
              </a:spcBef>
              <a:buFont typeface="Wingdings" panose="05000000000000000000" pitchFamily="2" charset="2"/>
              <a:buChar char="Ø"/>
            </a:pPr>
            <a:r>
              <a:rPr lang="zh-CN" altLang="en-US" sz="2400" dirty="0">
                <a:latin typeface="华文新魏" panose="02010800040101010101" pitchFamily="2" charset="-122"/>
                <a:ea typeface="华文新魏" panose="02010800040101010101" pitchFamily="2" charset="-122"/>
                <a:cs typeface="Times New Roman" panose="02020603050405020304" pitchFamily="18" charset="0"/>
              </a:rPr>
              <a:t>如何进行风速预测</a:t>
            </a:r>
            <a:endParaRPr lang="en-US" altLang="zh-CN" sz="2400" dirty="0">
              <a:latin typeface="华文新魏" panose="02010800040101010101" pitchFamily="2" charset="-122"/>
              <a:ea typeface="华文新魏" panose="0201080004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5776072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718540" y="1025216"/>
            <a:ext cx="10906009" cy="4924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638" y="1489518"/>
            <a:ext cx="4275786" cy="284874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638" y="1467108"/>
            <a:ext cx="4380640" cy="289356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414" y="1420752"/>
            <a:ext cx="4606233" cy="3252002"/>
          </a:xfrm>
          <a:prstGeom prst="rect">
            <a:avLst/>
          </a:prstGeom>
        </p:spPr>
      </p:pic>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t="14216" b="18731"/>
          <a:stretch/>
        </p:blipFill>
        <p:spPr>
          <a:xfrm>
            <a:off x="6380103" y="1129360"/>
            <a:ext cx="4973011" cy="4610609"/>
          </a:xfrm>
          <a:prstGeom prst="rect">
            <a:avLst/>
          </a:prstGeom>
        </p:spPr>
      </p:pic>
      <p:sp>
        <p:nvSpPr>
          <p:cNvPr id="2" name="文本框 1"/>
          <p:cNvSpPr txBox="1"/>
          <p:nvPr/>
        </p:nvSpPr>
        <p:spPr>
          <a:xfrm>
            <a:off x="927099" y="622297"/>
            <a:ext cx="9715500" cy="646331"/>
          </a:xfrm>
          <a:prstGeom prst="rect">
            <a:avLst/>
          </a:prstGeom>
          <a:noFill/>
        </p:spPr>
        <p:txBody>
          <a:bodyPr wrap="square" rtlCol="0">
            <a:spAutoFit/>
          </a:bodyPr>
          <a:lstStyle/>
          <a:p>
            <a:r>
              <a:rPr lang="zh-CN" altLang="en-US" dirty="0"/>
              <a:t>极端气候事件频发，如盐城龙卷风，长江翻船，</a:t>
            </a:r>
            <a:r>
              <a:rPr lang="zh-CN" altLang="en-US" dirty="0" smtClean="0"/>
              <a:t>洪水</a:t>
            </a:r>
            <a:endParaRPr lang="en-US" altLang="zh-CN" dirty="0" smtClean="0"/>
          </a:p>
          <a:p>
            <a:endParaRPr lang="zh-CN" altLang="en-US" dirty="0"/>
          </a:p>
        </p:txBody>
      </p:sp>
      <p:sp>
        <p:nvSpPr>
          <p:cNvPr id="9" name="文本框 8"/>
          <p:cNvSpPr txBox="1"/>
          <p:nvPr/>
        </p:nvSpPr>
        <p:spPr>
          <a:xfrm>
            <a:off x="927099" y="5082891"/>
            <a:ext cx="5141712" cy="923330"/>
          </a:xfrm>
          <a:prstGeom prst="rect">
            <a:avLst/>
          </a:prstGeom>
          <a:noFill/>
        </p:spPr>
        <p:txBody>
          <a:bodyPr wrap="square" rtlCol="0">
            <a:spAutoFit/>
          </a:bodyPr>
          <a:lstStyle/>
          <a:p>
            <a:r>
              <a:rPr lang="zh-CN" altLang="en-US" b="1" dirty="0" smtClean="0">
                <a:solidFill>
                  <a:srgbClr val="FF0000"/>
                </a:solidFill>
              </a:rPr>
              <a:t>为什么要进行气候模拟：研究</a:t>
            </a:r>
            <a:r>
              <a:rPr lang="zh-CN" altLang="en-US" b="1" dirty="0">
                <a:solidFill>
                  <a:srgbClr val="FF0000"/>
                </a:solidFill>
              </a:rPr>
              <a:t>气候系统机理，增强对极端气候事件的预报，并制定针对性的措施</a:t>
            </a:r>
            <a:endParaRPr lang="en-US" altLang="zh-CN" b="1" dirty="0">
              <a:solidFill>
                <a:srgbClr val="FF0000"/>
              </a:solidFill>
            </a:endParaRPr>
          </a:p>
          <a:p>
            <a:endParaRPr lang="zh-CN" altLang="en-US" dirty="0"/>
          </a:p>
        </p:txBody>
      </p:sp>
    </p:spTree>
    <p:extLst>
      <p:ext uri="{BB962C8B-B14F-4D97-AF65-F5344CB8AC3E}">
        <p14:creationId xmlns:p14="http://schemas.microsoft.com/office/powerpoint/2010/main" val="395982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ext uri="{D42A27DB-BD31-4B8C-83A1-F6EECF244321}">
                <p14:modId xmlns:p14="http://schemas.microsoft.com/office/powerpoint/2010/main" val="1118807431"/>
              </p:ext>
            </p:extLst>
          </p:nvPr>
        </p:nvGraphicFramePr>
        <p:xfrm>
          <a:off x="739884" y="1251910"/>
          <a:ext cx="2122811" cy="685491"/>
        </p:xfrm>
        <a:graphic>
          <a:graphicData uri="http://schemas.openxmlformats.org/presentationml/2006/ole">
            <mc:AlternateContent xmlns:mc="http://schemas.openxmlformats.org/markup-compatibility/2006">
              <mc:Choice xmlns:v="urn:schemas-microsoft-com:vml" Requires="v">
                <p:oleObj spid="_x0000_s1044" name="Equation" r:id="rId3" imgW="1218960" imgH="393480" progId="Equation.DSMT4">
                  <p:embed/>
                </p:oleObj>
              </mc:Choice>
              <mc:Fallback>
                <p:oleObj name="Equation" r:id="rId3" imgW="1218960" imgH="393480" progId="Equation.DSMT4">
                  <p:embed/>
                  <p:pic>
                    <p:nvPicPr>
                      <p:cNvPr id="33" name="对象 32"/>
                      <p:cNvPicPr/>
                      <p:nvPr/>
                    </p:nvPicPr>
                    <p:blipFill>
                      <a:blip r:embed="rId4"/>
                      <a:stretch>
                        <a:fillRect/>
                      </a:stretch>
                    </p:blipFill>
                    <p:spPr>
                      <a:xfrm>
                        <a:off x="739884" y="1251910"/>
                        <a:ext cx="2122811" cy="685491"/>
                      </a:xfrm>
                      <a:prstGeom prst="rect">
                        <a:avLst/>
                      </a:prstGeom>
                    </p:spPr>
                  </p:pic>
                </p:oleObj>
              </mc:Fallback>
            </mc:AlternateContent>
          </a:graphicData>
        </a:graphic>
      </p:graphicFrame>
      <p:sp>
        <p:nvSpPr>
          <p:cNvPr id="7" name="矩形 6"/>
          <p:cNvSpPr/>
          <p:nvPr/>
        </p:nvSpPr>
        <p:spPr>
          <a:xfrm>
            <a:off x="701384" y="2053898"/>
            <a:ext cx="1721946" cy="523220"/>
          </a:xfrm>
          <a:prstGeom prst="rect">
            <a:avLst/>
          </a:prstGeom>
        </p:spPr>
        <p:txBody>
          <a:bodyPr wrap="none">
            <a:spAutoFit/>
          </a:bodyPr>
          <a:lstStyle/>
          <a:p>
            <a:r>
              <a:rPr lang="en-US" altLang="zh-CN" sz="1400" dirty="0" smtClean="0"/>
              <a:t>D</a:t>
            </a:r>
            <a:r>
              <a:rPr lang="zh-CN" altLang="en-US" sz="1400" dirty="0" smtClean="0"/>
              <a:t>：动力框架</a:t>
            </a:r>
            <a:r>
              <a:rPr lang="en-US" altLang="zh-CN" sz="1400" dirty="0" smtClean="0"/>
              <a:t>. </a:t>
            </a:r>
            <a:r>
              <a:rPr lang="zh-CN" altLang="en-US" sz="1400" dirty="0"/>
              <a:t> </a:t>
            </a:r>
            <a:endParaRPr lang="zh-CN" altLang="en-US" sz="1400" dirty="0" smtClean="0"/>
          </a:p>
          <a:p>
            <a:r>
              <a:rPr lang="en-US" altLang="zh-CN" sz="1400" dirty="0" smtClean="0"/>
              <a:t>P</a:t>
            </a:r>
            <a:r>
              <a:rPr lang="zh-CN" altLang="en-US" sz="1400" dirty="0" smtClean="0"/>
              <a:t>：物理参数化方案</a:t>
            </a:r>
            <a:endParaRPr lang="zh-CN" altLang="en-US" sz="1400" dirty="0"/>
          </a:p>
        </p:txBody>
      </p:sp>
      <p:graphicFrame>
        <p:nvGraphicFramePr>
          <p:cNvPr id="8" name="Object 4"/>
          <p:cNvGraphicFramePr>
            <a:graphicFrameLocks noChangeAspect="1"/>
          </p:cNvGraphicFramePr>
          <p:nvPr>
            <p:extLst>
              <p:ext uri="{D42A27DB-BD31-4B8C-83A1-F6EECF244321}">
                <p14:modId xmlns:p14="http://schemas.microsoft.com/office/powerpoint/2010/main" val="4018302467"/>
              </p:ext>
            </p:extLst>
          </p:nvPr>
        </p:nvGraphicFramePr>
        <p:xfrm>
          <a:off x="6312024" y="908720"/>
          <a:ext cx="4509641" cy="2592288"/>
        </p:xfrm>
        <a:graphic>
          <a:graphicData uri="http://schemas.openxmlformats.org/presentationml/2006/ole">
            <mc:AlternateContent xmlns:mc="http://schemas.openxmlformats.org/markup-compatibility/2006">
              <mc:Choice xmlns:v="urn:schemas-microsoft-com:vml" Requires="v">
                <p:oleObj spid="_x0000_s1045" name="Equation" r:id="rId5" imgW="3340080" imgH="2400120" progId="Equation.3">
                  <p:embed/>
                </p:oleObj>
              </mc:Choice>
              <mc:Fallback>
                <p:oleObj name="Equation" r:id="rId5" imgW="3340080" imgH="2400120" progId="Equation.3">
                  <p:embed/>
                  <p:pic>
                    <p:nvPicPr>
                      <p:cNvPr id="3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2024" y="908720"/>
                        <a:ext cx="4509641" cy="2592288"/>
                      </a:xfrm>
                      <a:prstGeom prst="rect">
                        <a:avLst/>
                      </a:prstGeom>
                      <a:noFill/>
                      <a:ln>
                        <a:noFill/>
                      </a:ln>
                      <a:effectLst/>
                    </p:spPr>
                  </p:pic>
                </p:oleObj>
              </mc:Fallback>
            </mc:AlternateContent>
          </a:graphicData>
        </a:graphic>
      </p:graphicFrame>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424" y="2577118"/>
            <a:ext cx="9357702" cy="4237239"/>
          </a:xfrm>
          <a:prstGeom prst="rect">
            <a:avLst/>
          </a:prstGeom>
        </p:spPr>
      </p:pic>
      <p:sp>
        <p:nvSpPr>
          <p:cNvPr id="2" name="文本框 1"/>
          <p:cNvSpPr txBox="1"/>
          <p:nvPr/>
        </p:nvSpPr>
        <p:spPr>
          <a:xfrm>
            <a:off x="651933" y="510593"/>
            <a:ext cx="5300133" cy="584775"/>
          </a:xfrm>
          <a:prstGeom prst="rect">
            <a:avLst/>
          </a:prstGeom>
          <a:noFill/>
        </p:spPr>
        <p:txBody>
          <a:bodyPr wrap="square" rtlCol="0">
            <a:spAutoFit/>
          </a:bodyPr>
          <a:lstStyle/>
          <a:p>
            <a:r>
              <a:rPr lang="zh-CN" altLang="en-US" sz="3200" b="1" dirty="0">
                <a:latin typeface="Calibri" panose="020F0502020204030204" pitchFamily="34" charset="0"/>
                <a:cs typeface="Calibri" panose="020F0502020204030204" pitchFamily="34" charset="0"/>
              </a:rPr>
              <a:t>什么是气候数值模拟？</a:t>
            </a:r>
          </a:p>
        </p:txBody>
      </p:sp>
    </p:spTree>
    <p:extLst>
      <p:ext uri="{BB962C8B-B14F-4D97-AF65-F5344CB8AC3E}">
        <p14:creationId xmlns:p14="http://schemas.microsoft.com/office/powerpoint/2010/main" val="7982350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18671" y="543461"/>
            <a:ext cx="4752528" cy="584775"/>
          </a:xfrm>
          <a:prstGeom prst="rect">
            <a:avLst/>
          </a:prstGeom>
          <a:noFill/>
        </p:spPr>
        <p:txBody>
          <a:bodyPr wrap="square" rtlCol="0">
            <a:spAutoFit/>
          </a:bodyPr>
          <a:lstStyle/>
          <a:p>
            <a:r>
              <a:rPr lang="zh-CN" altLang="en-US" sz="3200" b="1" dirty="0">
                <a:latin typeface="Calibri" panose="020F0502020204030204" pitchFamily="34" charset="0"/>
                <a:cs typeface="Calibri" panose="020F0502020204030204" pitchFamily="34" charset="0"/>
              </a:rPr>
              <a:t>公共地球系统模式</a:t>
            </a:r>
            <a:r>
              <a:rPr lang="en-US" altLang="zh-CN" sz="3200" b="1" dirty="0">
                <a:latin typeface="Calibri" panose="020F0502020204030204" pitchFamily="34" charset="0"/>
                <a:cs typeface="Calibri" panose="020F0502020204030204" pitchFamily="34" charset="0"/>
              </a:rPr>
              <a:t>CESM</a:t>
            </a:r>
            <a:endParaRPr lang="zh-CN" altLang="en-US" sz="3200" b="1" dirty="0">
              <a:latin typeface="Calibri" panose="020F0502020204030204" pitchFamily="34" charset="0"/>
              <a:cs typeface="Calibri" panose="020F0502020204030204" pitchFamily="34" charset="0"/>
            </a:endParaRPr>
          </a:p>
        </p:txBody>
      </p:sp>
      <p:pic>
        <p:nvPicPr>
          <p:cNvPr id="5" name="Picture 5" descr="D:\hpc\TsingHpc\UQ\workflow\csm概念图\atm\QQ截图20130306210812.png"/>
          <p:cNvPicPr>
            <a:picLocks noChangeAspect="1" noChangeArrowheads="1"/>
          </p:cNvPicPr>
          <p:nvPr/>
        </p:nvPicPr>
        <p:blipFill>
          <a:blip r:embed="rId2"/>
          <a:srcRect/>
          <a:stretch>
            <a:fillRect/>
          </a:stretch>
        </p:blipFill>
        <p:spPr bwMode="auto">
          <a:xfrm>
            <a:off x="1143005" y="1457391"/>
            <a:ext cx="2243666" cy="1861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12" descr="D:\hpc\TsingHpc\UQ\workflow\csm概念图\ocn\set5_ANN_SST_HADISST_obsc.png"/>
          <p:cNvPicPr>
            <a:picLocks noChangeAspect="1" noChangeArrowheads="1"/>
          </p:cNvPicPr>
          <p:nvPr/>
        </p:nvPicPr>
        <p:blipFill>
          <a:blip r:embed="rId3"/>
          <a:srcRect/>
          <a:stretch>
            <a:fillRect/>
          </a:stretch>
        </p:blipFill>
        <p:spPr bwMode="auto">
          <a:xfrm>
            <a:off x="3722014" y="1457391"/>
            <a:ext cx="2094592" cy="1861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8" descr="D:\hpc\TsingHpc\UQ\workflow\csm概念图\lnd\set2_ANN_SNOWDP_CMC.gif"/>
          <p:cNvPicPr>
            <a:picLocks noChangeAspect="1" noChangeArrowheads="1"/>
          </p:cNvPicPr>
          <p:nvPr/>
        </p:nvPicPr>
        <p:blipFill>
          <a:blip r:embed="rId4"/>
          <a:srcRect/>
          <a:stretch>
            <a:fillRect/>
          </a:stretch>
        </p:blipFill>
        <p:spPr bwMode="auto">
          <a:xfrm>
            <a:off x="6195879" y="1497055"/>
            <a:ext cx="2101459" cy="17922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p:cNvPicPr>
            <a:picLocks noChangeAspect="1"/>
          </p:cNvPicPr>
          <p:nvPr/>
        </p:nvPicPr>
        <p:blipFill>
          <a:blip r:embed="rId5"/>
          <a:stretch>
            <a:fillRect/>
          </a:stretch>
        </p:blipFill>
        <p:spPr>
          <a:xfrm>
            <a:off x="8676611" y="1524371"/>
            <a:ext cx="2059267" cy="17649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p:cNvPicPr>
            <a:picLocks noChangeAspect="1"/>
          </p:cNvPicPr>
          <p:nvPr/>
        </p:nvPicPr>
        <p:blipFill>
          <a:blip r:embed="rId6"/>
          <a:stretch>
            <a:fillRect/>
          </a:stretch>
        </p:blipFill>
        <p:spPr>
          <a:xfrm>
            <a:off x="1128235" y="3618433"/>
            <a:ext cx="10135287" cy="2745237"/>
          </a:xfrm>
          <a:prstGeom prst="rect">
            <a:avLst/>
          </a:prstGeom>
        </p:spPr>
      </p:pic>
    </p:spTree>
    <p:extLst>
      <p:ext uri="{BB962C8B-B14F-4D97-AF65-F5344CB8AC3E}">
        <p14:creationId xmlns:p14="http://schemas.microsoft.com/office/powerpoint/2010/main" val="37485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199456" y="3608441"/>
            <a:ext cx="5302827" cy="2046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p:cNvPicPr>
            <a:picLocks noChangeAspect="1"/>
          </p:cNvPicPr>
          <p:nvPr/>
        </p:nvPicPr>
        <p:blipFill>
          <a:blip r:embed="rId4"/>
          <a:stretch>
            <a:fillRect/>
          </a:stretch>
        </p:blipFill>
        <p:spPr>
          <a:xfrm>
            <a:off x="3287688" y="1568146"/>
            <a:ext cx="3600400" cy="1823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p:cNvPicPr>
            <a:picLocks noChangeAspect="1"/>
          </p:cNvPicPr>
          <p:nvPr/>
        </p:nvPicPr>
        <p:blipFill>
          <a:blip r:embed="rId5"/>
          <a:stretch>
            <a:fillRect/>
          </a:stretch>
        </p:blipFill>
        <p:spPr>
          <a:xfrm>
            <a:off x="1234817" y="1615804"/>
            <a:ext cx="1702961" cy="1728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p:cNvPicPr>
            <a:picLocks noChangeAspect="1"/>
          </p:cNvPicPr>
          <p:nvPr/>
        </p:nvPicPr>
        <p:blipFill>
          <a:blip r:embed="rId6"/>
          <a:stretch>
            <a:fillRect/>
          </a:stretch>
        </p:blipFill>
        <p:spPr>
          <a:xfrm>
            <a:off x="6744072" y="3652552"/>
            <a:ext cx="4198622" cy="1976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矩形 12"/>
          <p:cNvSpPr/>
          <p:nvPr/>
        </p:nvSpPr>
        <p:spPr>
          <a:xfrm>
            <a:off x="6744072" y="5259699"/>
            <a:ext cx="2058577" cy="338554"/>
          </a:xfrm>
          <a:prstGeom prst="rect">
            <a:avLst/>
          </a:prstGeom>
        </p:spPr>
        <p:txBody>
          <a:bodyPr wrap="none">
            <a:spAutoFit/>
          </a:bodyPr>
          <a:lstStyle/>
          <a:p>
            <a:r>
              <a:rPr lang="en-US" altLang="zh-CN" sz="1600" b="1" dirty="0">
                <a:latin typeface="Book Antiqua" panose="02040602050305030304" pitchFamily="18" charset="0"/>
              </a:rPr>
              <a:t>Sunway </a:t>
            </a:r>
            <a:r>
              <a:rPr lang="en-US" altLang="zh-CN" sz="1600" b="1" dirty="0" err="1">
                <a:latin typeface="Book Antiqua" panose="02040602050305030304" pitchFamily="18" charset="0"/>
              </a:rPr>
              <a:t>TaihuLight</a:t>
            </a:r>
            <a:endParaRPr lang="zh-CN" altLang="en-US" sz="1600" b="1" dirty="0">
              <a:latin typeface="Book Antiqua" panose="02040602050305030304" pitchFamily="18" charset="0"/>
            </a:endParaRPr>
          </a:p>
        </p:txBody>
      </p:sp>
      <p:pic>
        <p:nvPicPr>
          <p:cNvPr id="2" name="图片 1"/>
          <p:cNvPicPr>
            <a:picLocks noChangeAspect="1"/>
          </p:cNvPicPr>
          <p:nvPr/>
        </p:nvPicPr>
        <p:blipFill>
          <a:blip r:embed="rId7"/>
          <a:stretch>
            <a:fillRect/>
          </a:stretch>
        </p:blipFill>
        <p:spPr>
          <a:xfrm>
            <a:off x="7104112" y="1556792"/>
            <a:ext cx="3960440" cy="1866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矩形 11"/>
          <p:cNvSpPr/>
          <p:nvPr/>
        </p:nvSpPr>
        <p:spPr>
          <a:xfrm>
            <a:off x="4907792" y="472185"/>
            <a:ext cx="3290581" cy="584775"/>
          </a:xfrm>
          <a:prstGeom prst="rect">
            <a:avLst/>
          </a:prstGeom>
        </p:spPr>
        <p:txBody>
          <a:bodyPr wrap="square">
            <a:spAutoFit/>
          </a:bodyPr>
          <a:lstStyle/>
          <a:p>
            <a:r>
              <a:rPr lang="zh-CN" altLang="en-US" sz="3200" b="1" dirty="0">
                <a:latin typeface="Calibri" panose="020F0502020204030204" pitchFamily="34" charset="0"/>
                <a:cs typeface="Calibri" panose="020F0502020204030204" pitchFamily="34" charset="0"/>
              </a:rPr>
              <a:t>高性能计算平台</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6</a:t>
            </a:fld>
            <a:endParaRPr lang="zh-CN" altLang="en-US"/>
          </a:p>
        </p:txBody>
      </p:sp>
    </p:spTree>
    <p:extLst>
      <p:ext uri="{BB962C8B-B14F-4D97-AF65-F5344CB8AC3E}">
        <p14:creationId xmlns:p14="http://schemas.microsoft.com/office/powerpoint/2010/main" val="108303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02009" y="638397"/>
            <a:ext cx="10517612" cy="5240047"/>
          </a:xfrm>
          <a:prstGeom prst="rect">
            <a:avLst/>
          </a:prstGeom>
        </p:spPr>
      </p:pic>
    </p:spTree>
    <p:extLst>
      <p:ext uri="{BB962C8B-B14F-4D97-AF65-F5344CB8AC3E}">
        <p14:creationId xmlns:p14="http://schemas.microsoft.com/office/powerpoint/2010/main" val="999040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14325" y="1169897"/>
            <a:ext cx="11877675" cy="3952875"/>
          </a:xfrm>
          <a:prstGeom prst="rect">
            <a:avLst/>
          </a:prstGeom>
        </p:spPr>
      </p:pic>
      <p:sp>
        <p:nvSpPr>
          <p:cNvPr id="3" name="文本框 2"/>
          <p:cNvSpPr txBox="1"/>
          <p:nvPr/>
        </p:nvSpPr>
        <p:spPr>
          <a:xfrm>
            <a:off x="567870" y="5241305"/>
            <a:ext cx="10879667" cy="705834"/>
          </a:xfrm>
          <a:prstGeom prst="rect">
            <a:avLst/>
          </a:prstGeom>
          <a:noFill/>
        </p:spPr>
        <p:txBody>
          <a:bodyPr wrap="square" rtlCol="0">
            <a:spAutoFit/>
          </a:bodyPr>
          <a:lstStyle/>
          <a:p>
            <a:pPr>
              <a:lnSpc>
                <a:spcPct val="150000"/>
              </a:lnSpc>
            </a:pPr>
            <a:r>
              <a:rPr lang="zh-CN" altLang="en-US" sz="1400" dirty="0"/>
              <a:t>并行计算（</a:t>
            </a:r>
            <a:r>
              <a:rPr lang="en-US" altLang="zh-CN" sz="1400" dirty="0"/>
              <a:t>Parallel Computing</a:t>
            </a:r>
            <a:r>
              <a:rPr lang="zh-CN" altLang="en-US" sz="1400" dirty="0"/>
              <a:t>）是指同时使用多种计算资源解决计算问题的过程，是提高计算机系统计算速度和处理能力的一种有效手段。它的基本思想是用多个处理器来协同求解同一问题，即将被求解的问题分解成若干个部分，各部分均由一个独立的处理机来并行计算。</a:t>
            </a:r>
          </a:p>
        </p:txBody>
      </p:sp>
      <p:sp>
        <p:nvSpPr>
          <p:cNvPr id="4" name="文本框 3"/>
          <p:cNvSpPr txBox="1"/>
          <p:nvPr/>
        </p:nvSpPr>
        <p:spPr>
          <a:xfrm>
            <a:off x="2298019" y="419705"/>
            <a:ext cx="7910286" cy="584775"/>
          </a:xfrm>
          <a:prstGeom prst="rect">
            <a:avLst/>
          </a:prstGeom>
          <a:noFill/>
        </p:spPr>
        <p:txBody>
          <a:bodyPr wrap="square" rtlCol="0">
            <a:spAutoFit/>
          </a:bodyPr>
          <a:lstStyle/>
          <a:p>
            <a:pPr algn="ctr"/>
            <a:r>
              <a:rPr lang="zh-CN" altLang="en-US" sz="3200" b="1" dirty="0" smtClean="0">
                <a:latin typeface="Calibri" panose="020F0502020204030204" pitchFamily="34" charset="0"/>
                <a:cs typeface="Calibri" panose="020F0502020204030204" pitchFamily="34" charset="0"/>
              </a:rPr>
              <a:t>并行计算概念</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835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hpc\TsingHpc\开题\拟合\拟合\C0-KE-metr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894" y="4718548"/>
            <a:ext cx="4562706" cy="187346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 25"/>
          <p:cNvGrpSpPr/>
          <p:nvPr/>
        </p:nvGrpSpPr>
        <p:grpSpPr>
          <a:xfrm>
            <a:off x="1053903" y="3431372"/>
            <a:ext cx="4943847" cy="2976468"/>
            <a:chOff x="407368" y="2852936"/>
            <a:chExt cx="6397489" cy="3600400"/>
          </a:xfrm>
        </p:grpSpPr>
        <p:sp>
          <p:nvSpPr>
            <p:cNvPr id="4" name="椭圆 3"/>
            <p:cNvSpPr/>
            <p:nvPr/>
          </p:nvSpPr>
          <p:spPr>
            <a:xfrm>
              <a:off x="3150236" y="4043733"/>
              <a:ext cx="1296144" cy="1008112"/>
            </a:xfrm>
            <a:prstGeom prst="ellipse">
              <a:avLst/>
            </a:prstGeom>
            <a:solidFill>
              <a:srgbClr val="7030A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CPL</a:t>
              </a:r>
              <a:endParaRPr lang="zh-CN" altLang="en-US" dirty="0"/>
            </a:p>
          </p:txBody>
        </p:sp>
        <p:pic>
          <p:nvPicPr>
            <p:cNvPr id="5" name="Picture 3" descr="D:\hpc\TsingHpc\UQ\workflow\csm概念图\atm\QQ截图201303062107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61" y="2852936"/>
              <a:ext cx="2438155" cy="12241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hpc\TsingHpc\UQ\workflow\csm概念图\atm\QQ截图201303062108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559" y="3119061"/>
              <a:ext cx="2438157" cy="1159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D:\hpc\TsingHpc\UQ\workflow\csm概念图\atm\QQ截图201303062108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769" y="3322981"/>
              <a:ext cx="2465947" cy="12362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hpc\TsingHpc\UQ\workflow\csm概念图\lnd\set2_ANN_FSNO.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17" y="4653370"/>
              <a:ext cx="2649695" cy="12476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D:\hpc\TsingHpc\UQ\workflow\csm概念图\lnd\set2_ANN_H2OSNO.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214" y="4897079"/>
              <a:ext cx="2665522" cy="1261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D:\hpc\TsingHpc\UQ\workflow\csm概念图\lnd\set2_ANN_SNOWDP_CMC.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368" y="5210448"/>
              <a:ext cx="2678364" cy="1242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hpc\TsingHpc\UQ\workflow\csm概念图\ocn\QQ截图2013030622301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7901" y="2876960"/>
              <a:ext cx="2111553" cy="7688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D:\hpc\TsingHpc\UQ\workflow\csm概念图\ocn\Image00008accu.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15953" y="3164992"/>
              <a:ext cx="2188904" cy="14161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hpc\TsingHpc\UQ\workflow\csm概念图\ocn\set5_ANN_SST_HADISST_obsc.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6019" y="3453023"/>
              <a:ext cx="2068773" cy="11281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D:\hpc\TsingHpc\UQ\workflow\csm概念图\ice\ice_area.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55840" y="4767449"/>
              <a:ext cx="1647316" cy="15206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a:stCxn id="4" idx="1"/>
              <a:endCxn id="7" idx="3"/>
            </p:cNvCxnSpPr>
            <p:nvPr/>
          </p:nvCxnSpPr>
          <p:spPr>
            <a:xfrm flipH="1" flipV="1">
              <a:off x="2941716" y="3941102"/>
              <a:ext cx="398337" cy="250267"/>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4" idx="7"/>
              <a:endCxn id="12" idx="1"/>
            </p:cNvCxnSpPr>
            <p:nvPr/>
          </p:nvCxnSpPr>
          <p:spPr>
            <a:xfrm flipV="1">
              <a:off x="4256565" y="3873060"/>
              <a:ext cx="359389" cy="318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直接连接符 16"/>
            <p:cNvCxnSpPr>
              <a:stCxn id="8" idx="3"/>
              <a:endCxn id="4" idx="3"/>
            </p:cNvCxnSpPr>
            <p:nvPr/>
          </p:nvCxnSpPr>
          <p:spPr>
            <a:xfrm flipV="1">
              <a:off x="3083512" y="4904210"/>
              <a:ext cx="256541" cy="372976"/>
            </a:xfrm>
            <a:prstGeom prst="line">
              <a:avLst/>
            </a:prstGeom>
          </p:spPr>
          <p:style>
            <a:lnRef idx="3">
              <a:schemeClr val="accent6"/>
            </a:lnRef>
            <a:fillRef idx="0">
              <a:schemeClr val="accent6"/>
            </a:fillRef>
            <a:effectRef idx="2">
              <a:schemeClr val="accent6"/>
            </a:effectRef>
            <a:fontRef idx="minor">
              <a:schemeClr val="tx1"/>
            </a:fontRef>
          </p:style>
        </p:cxnSp>
        <p:cxnSp>
          <p:nvCxnSpPr>
            <p:cNvPr id="18" name="直接连接符 17"/>
            <p:cNvCxnSpPr>
              <a:endCxn id="4" idx="5"/>
            </p:cNvCxnSpPr>
            <p:nvPr/>
          </p:nvCxnSpPr>
          <p:spPr>
            <a:xfrm flipH="1" flipV="1">
              <a:off x="4256565" y="4904210"/>
              <a:ext cx="359389" cy="469006"/>
            </a:xfrm>
            <a:prstGeom prst="line">
              <a:avLst/>
            </a:prstGeom>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2982654" y="3226730"/>
              <a:ext cx="714797" cy="369332"/>
            </a:xfrm>
            <a:prstGeom prst="rect">
              <a:avLst/>
            </a:prstGeom>
            <a:noFill/>
          </p:spPr>
          <p:txBody>
            <a:bodyPr wrap="square" rtlCol="0">
              <a:spAutoFit/>
            </a:bodyPr>
            <a:lstStyle/>
            <a:p>
              <a:r>
                <a:rPr lang="zh-CN" altLang="en-US" dirty="0" smtClean="0"/>
                <a:t>大气</a:t>
              </a:r>
              <a:endParaRPr lang="zh-CN" altLang="en-US" dirty="0"/>
            </a:p>
          </p:txBody>
        </p:sp>
        <p:sp>
          <p:nvSpPr>
            <p:cNvPr id="20" name="TextBox 19"/>
            <p:cNvSpPr txBox="1"/>
            <p:nvPr/>
          </p:nvSpPr>
          <p:spPr>
            <a:xfrm>
              <a:off x="3883104" y="3212977"/>
              <a:ext cx="714797" cy="369332"/>
            </a:xfrm>
            <a:prstGeom prst="rect">
              <a:avLst/>
            </a:prstGeom>
            <a:noFill/>
          </p:spPr>
          <p:txBody>
            <a:bodyPr wrap="square" rtlCol="0">
              <a:spAutoFit/>
            </a:bodyPr>
            <a:lstStyle/>
            <a:p>
              <a:r>
                <a:rPr lang="zh-CN" altLang="en-US" dirty="0" smtClean="0"/>
                <a:t>海洋</a:t>
              </a:r>
              <a:endParaRPr lang="zh-CN" altLang="en-US" dirty="0"/>
            </a:p>
          </p:txBody>
        </p:sp>
        <p:sp>
          <p:nvSpPr>
            <p:cNvPr id="21" name="TextBox 20"/>
            <p:cNvSpPr txBox="1"/>
            <p:nvPr/>
          </p:nvSpPr>
          <p:spPr>
            <a:xfrm>
              <a:off x="3168307" y="5485381"/>
              <a:ext cx="714797" cy="369332"/>
            </a:xfrm>
            <a:prstGeom prst="rect">
              <a:avLst/>
            </a:prstGeom>
            <a:noFill/>
          </p:spPr>
          <p:txBody>
            <a:bodyPr wrap="square" rtlCol="0">
              <a:spAutoFit/>
            </a:bodyPr>
            <a:lstStyle/>
            <a:p>
              <a:r>
                <a:rPr lang="zh-CN" altLang="en-US" dirty="0" smtClean="0"/>
                <a:t>陆面</a:t>
              </a:r>
              <a:endParaRPr lang="zh-CN" altLang="en-US" dirty="0"/>
            </a:p>
          </p:txBody>
        </p:sp>
        <p:sp>
          <p:nvSpPr>
            <p:cNvPr id="22" name="TextBox 21"/>
            <p:cNvSpPr txBox="1"/>
            <p:nvPr/>
          </p:nvSpPr>
          <p:spPr>
            <a:xfrm>
              <a:off x="3990610" y="5518974"/>
              <a:ext cx="714797" cy="369332"/>
            </a:xfrm>
            <a:prstGeom prst="rect">
              <a:avLst/>
            </a:prstGeom>
            <a:noFill/>
          </p:spPr>
          <p:txBody>
            <a:bodyPr wrap="square" rtlCol="0">
              <a:spAutoFit/>
            </a:bodyPr>
            <a:lstStyle/>
            <a:p>
              <a:r>
                <a:rPr lang="zh-CN" altLang="en-US" dirty="0" smtClean="0"/>
                <a:t>海冰</a:t>
              </a:r>
              <a:endParaRPr lang="zh-CN" altLang="en-US" dirty="0"/>
            </a:p>
          </p:txBody>
        </p:sp>
      </p:grpSp>
      <p:grpSp>
        <p:nvGrpSpPr>
          <p:cNvPr id="23" name="组 2"/>
          <p:cNvGrpSpPr/>
          <p:nvPr/>
        </p:nvGrpSpPr>
        <p:grpSpPr>
          <a:xfrm>
            <a:off x="7063148" y="1461847"/>
            <a:ext cx="3515533" cy="3011180"/>
            <a:chOff x="6454029" y="1305869"/>
            <a:chExt cx="5313867" cy="5146812"/>
          </a:xfrm>
        </p:grpSpPr>
        <p:sp>
          <p:nvSpPr>
            <p:cNvPr id="24" name="矩形 23"/>
            <p:cNvSpPr/>
            <p:nvPr/>
          </p:nvSpPr>
          <p:spPr>
            <a:xfrm rot="5400000">
              <a:off x="5022869" y="2737029"/>
              <a:ext cx="3262432" cy="400111"/>
            </a:xfrm>
            <a:prstGeom prst="rect">
              <a:avLst/>
            </a:prstGeom>
          </p:spPr>
          <p:txBody>
            <a:bodyPr wrap="none">
              <a:spAutoFit/>
            </a:bodyPr>
            <a:lstStyle/>
            <a:p>
              <a:r>
                <a:rPr lang="zh-CN" altLang="en-US" sz="2000" dirty="0" smtClean="0"/>
                <a:t>不同模拟的温度差别（℃）</a:t>
              </a:r>
              <a:endParaRPr lang="zh-CN" altLang="en-US" sz="2000" dirty="0"/>
            </a:p>
          </p:txBody>
        </p:sp>
        <p:graphicFrame>
          <p:nvGraphicFramePr>
            <p:cNvPr id="25" name="图表 24"/>
            <p:cNvGraphicFramePr/>
            <p:nvPr>
              <p:extLst>
                <p:ext uri="{D42A27DB-BD31-4B8C-83A1-F6EECF244321}">
                  <p14:modId xmlns:p14="http://schemas.microsoft.com/office/powerpoint/2010/main" val="2261092469"/>
                </p:ext>
              </p:extLst>
            </p:nvPr>
          </p:nvGraphicFramePr>
          <p:xfrm>
            <a:off x="6824024" y="1475417"/>
            <a:ext cx="4943872" cy="4733477"/>
          </p:xfrm>
          <a:graphic>
            <a:graphicData uri="http://schemas.openxmlformats.org/drawingml/2006/chart">
              <c:chart xmlns:c="http://schemas.openxmlformats.org/drawingml/2006/chart" xmlns:r="http://schemas.openxmlformats.org/officeDocument/2006/relationships" r:id="rId13"/>
            </a:graphicData>
          </a:graphic>
        </p:graphicFrame>
        <p:sp>
          <p:nvSpPr>
            <p:cNvPr id="26" name="矩形 25"/>
            <p:cNvSpPr/>
            <p:nvPr/>
          </p:nvSpPr>
          <p:spPr>
            <a:xfrm>
              <a:off x="8287350" y="6052571"/>
              <a:ext cx="1723549" cy="400110"/>
            </a:xfrm>
            <a:prstGeom prst="rect">
              <a:avLst/>
            </a:prstGeom>
          </p:spPr>
          <p:txBody>
            <a:bodyPr wrap="none">
              <a:spAutoFit/>
            </a:bodyPr>
            <a:lstStyle/>
            <a:p>
              <a:r>
                <a:rPr lang="zh-CN" altLang="en-US" sz="2000" smtClean="0"/>
                <a:t>不同模拟场景</a:t>
              </a:r>
              <a:endParaRPr lang="zh-CN" altLang="en-US" sz="2000" dirty="0"/>
            </a:p>
          </p:txBody>
        </p:sp>
        <p:sp>
          <p:nvSpPr>
            <p:cNvPr id="27" name="矩形 26"/>
            <p:cNvSpPr/>
            <p:nvPr/>
          </p:nvSpPr>
          <p:spPr>
            <a:xfrm>
              <a:off x="10776520" y="1448224"/>
              <a:ext cx="751344" cy="4004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矩形 27"/>
          <p:cNvSpPr/>
          <p:nvPr/>
        </p:nvSpPr>
        <p:spPr>
          <a:xfrm>
            <a:off x="1035998" y="1619958"/>
            <a:ext cx="6096000" cy="1477328"/>
          </a:xfrm>
          <a:prstGeom prst="rect">
            <a:avLst/>
          </a:prstGeom>
        </p:spPr>
        <p:txBody>
          <a:bodyPr>
            <a:spAutoFit/>
          </a:bodyPr>
          <a:lstStyle/>
          <a:p>
            <a:r>
              <a:rPr lang="zh-CN" altLang="en-US" dirty="0" smtClean="0">
                <a:solidFill>
                  <a:srgbClr val="FF0000"/>
                </a:solidFill>
              </a:rPr>
              <a:t>地球系统模式有什么特点？</a:t>
            </a:r>
            <a:endParaRPr lang="en-US" altLang="zh-CN" dirty="0" smtClean="0">
              <a:solidFill>
                <a:srgbClr val="FF0000"/>
              </a:solidFill>
            </a:endParaRPr>
          </a:p>
          <a:p>
            <a:r>
              <a:rPr lang="zh-CN" altLang="en-US" dirty="0" smtClean="0"/>
              <a:t>数学</a:t>
            </a:r>
            <a:r>
              <a:rPr lang="zh-CN" altLang="en-US" dirty="0"/>
              <a:t>物理模型</a:t>
            </a:r>
            <a:endParaRPr lang="en-US" altLang="zh-CN" dirty="0"/>
          </a:p>
          <a:p>
            <a:r>
              <a:rPr lang="zh-CN" altLang="en-US" dirty="0"/>
              <a:t>运行一次需要极高的时间和计算开销 </a:t>
            </a:r>
            <a:endParaRPr lang="en-US" altLang="zh-CN" dirty="0"/>
          </a:p>
          <a:p>
            <a:r>
              <a:rPr lang="zh-CN" altLang="en-US" dirty="0"/>
              <a:t>强非线性，强非光滑，多峰</a:t>
            </a:r>
            <a:endParaRPr lang="en-US" altLang="zh-CN" dirty="0"/>
          </a:p>
          <a:p>
            <a:r>
              <a:rPr lang="zh-CN" altLang="en-US" dirty="0"/>
              <a:t>重要的高性能计算应用之一</a:t>
            </a:r>
            <a:endParaRPr lang="en-US" altLang="zh-CN" dirty="0"/>
          </a:p>
        </p:txBody>
      </p:sp>
      <p:sp>
        <p:nvSpPr>
          <p:cNvPr id="29" name="文本框 28"/>
          <p:cNvSpPr txBox="1"/>
          <p:nvPr/>
        </p:nvSpPr>
        <p:spPr>
          <a:xfrm>
            <a:off x="946344" y="791376"/>
            <a:ext cx="5300133" cy="584775"/>
          </a:xfrm>
          <a:prstGeom prst="rect">
            <a:avLst/>
          </a:prstGeom>
          <a:noFill/>
        </p:spPr>
        <p:txBody>
          <a:bodyPr wrap="square" rtlCol="0">
            <a:spAutoFit/>
          </a:bodyPr>
          <a:lstStyle/>
          <a:p>
            <a:r>
              <a:rPr lang="zh-CN" altLang="en-US" sz="3200" b="1" dirty="0" smtClean="0">
                <a:latin typeface="Calibri" panose="020F0502020204030204" pitchFamily="34" charset="0"/>
                <a:cs typeface="Calibri" panose="020F0502020204030204" pitchFamily="34" charset="0"/>
              </a:rPr>
              <a:t>地球系统模式中的不确定性</a:t>
            </a:r>
            <a:endParaRPr lang="zh-CN" alt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67651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707</Words>
  <Application>Microsoft Office PowerPoint</Application>
  <PresentationFormat>宽屏</PresentationFormat>
  <Paragraphs>124</Paragraphs>
  <Slides>17</Slides>
  <Notes>4</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9" baseType="lpstr">
      <vt:lpstr>等线</vt:lpstr>
      <vt:lpstr>等线 Light</vt:lpstr>
      <vt:lpstr>华文新魏</vt:lpstr>
      <vt:lpstr>微软雅黑</vt:lpstr>
      <vt:lpstr>Arial</vt:lpstr>
      <vt:lpstr>Book Antiqua</vt:lpstr>
      <vt:lpstr>Calibri</vt:lpstr>
      <vt:lpstr>Segoe Script</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HuiFuPan.Com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24</cp:revision>
  <dcterms:created xsi:type="dcterms:W3CDTF">2018-05-30T12:12:39Z</dcterms:created>
  <dcterms:modified xsi:type="dcterms:W3CDTF">2018-12-26T14:34:48Z</dcterms:modified>
</cp:coreProperties>
</file>